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2"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85" r:id="rId12"/>
    <p:sldId id="287" r:id="rId13"/>
    <p:sldId id="288" r:id="rId14"/>
    <p:sldId id="289" r:id="rId15"/>
    <p:sldId id="286" r:id="rId16"/>
    <p:sldId id="290" r:id="rId17"/>
    <p:sldId id="291" r:id="rId18"/>
    <p:sldId id="292" r:id="rId19"/>
    <p:sldId id="281" r:id="rId20"/>
    <p:sldId id="282" r:id="rId21"/>
    <p:sldId id="283" r:id="rId22"/>
    <p:sldId id="267" r:id="rId23"/>
    <p:sldId id="268" r:id="rId24"/>
    <p:sldId id="270" r:id="rId25"/>
    <p:sldId id="271" r:id="rId26"/>
    <p:sldId id="272" r:id="rId27"/>
    <p:sldId id="273" r:id="rId28"/>
    <p:sldId id="274" r:id="rId29"/>
    <p:sldId id="275" r:id="rId30"/>
    <p:sldId id="276" r:id="rId31"/>
    <p:sldId id="294" r:id="rId32"/>
    <p:sldId id="277" r:id="rId33"/>
    <p:sldId id="293" r:id="rId34"/>
    <p:sldId id="296" r:id="rId35"/>
    <p:sldId id="278"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38" autoAdjust="0"/>
    <p:restoredTop sz="94660"/>
  </p:normalViewPr>
  <p:slideViewPr>
    <p:cSldViewPr snapToGrid="0">
      <p:cViewPr varScale="1">
        <p:scale>
          <a:sx n="72" d="100"/>
          <a:sy n="72" d="100"/>
        </p:scale>
        <p:origin x="68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01B270-D168-4F93-B6D1-33A4069C5D20}" type="datetimeFigureOut">
              <a:rPr lang="en-IN" smtClean="0"/>
              <a:t>14-06-2021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49066-5DAA-420C-8A84-9B4FB5BD7DF8}" type="slidenum">
              <a:rPr lang="en-IN" smtClean="0"/>
              <a:t>‹#›</a:t>
            </a:fld>
            <a:endParaRPr lang="en-IN"/>
          </a:p>
        </p:txBody>
      </p:sp>
    </p:spTree>
    <p:extLst>
      <p:ext uri="{BB962C8B-B14F-4D97-AF65-F5344CB8AC3E}">
        <p14:creationId xmlns:p14="http://schemas.microsoft.com/office/powerpoint/2010/main" val="3082564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a:xfrm>
            <a:off x="9255346" y="2750337"/>
            <a:ext cx="1171888" cy="1356442"/>
          </a:xfrm>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1999594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a:xfrm>
            <a:off x="10729455" y="4711309"/>
            <a:ext cx="1154151" cy="1090789"/>
          </a:xfrm>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23343471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a:xfrm>
            <a:off x="10729455" y="4711615"/>
            <a:ext cx="1154151" cy="1090789"/>
          </a:xfrm>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07481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a:xfrm>
            <a:off x="10729455" y="4709925"/>
            <a:ext cx="1154151" cy="1090789"/>
          </a:xfrm>
        </p:spPr>
        <p:txBody>
          <a:bodyPr/>
          <a:lstStyle/>
          <a:p>
            <a:fld id="{CAA24C91-13A8-4B35-BB82-40D2F08F517D}" type="slidenum">
              <a:rPr lang="en-IN" smtClean="0"/>
              <a:t>‹#›</a:t>
            </a:fld>
            <a:endParaRPr lang="en-IN"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7557546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a:xfrm>
            <a:off x="10729455" y="4709925"/>
            <a:ext cx="1154151" cy="1090789"/>
          </a:xfrm>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32001671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37232774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6342058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7550572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413DDB16-FD78-4031-8805-D589E9F3379A}" type="datetimeFigureOut">
              <a:rPr lang="en-IN" smtClean="0"/>
              <a:t>14-06-2021</a:t>
            </a:fld>
            <a:endParaRPr lang="en-IN" dirty="0"/>
          </a:p>
        </p:txBody>
      </p:sp>
      <p:sp>
        <p:nvSpPr>
          <p:cNvPr id="5" name="Footer Placeholder 4"/>
          <p:cNvSpPr>
            <a:spLocks noGrp="1"/>
          </p:cNvSpPr>
          <p:nvPr>
            <p:ph type="ftr" sz="quarter" idx="11"/>
          </p:nvPr>
        </p:nvSpPr>
        <p:spPr>
          <a:xfrm>
            <a:off x="680321" y="5936188"/>
            <a:ext cx="6126805" cy="365125"/>
          </a:xfrm>
        </p:spPr>
        <p:txBody>
          <a:bodyPr/>
          <a:lstStyle/>
          <a:p>
            <a:endParaRPr lang="en-IN"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CAA24C91-13A8-4B35-BB82-40D2F08F517D}" type="slidenum">
              <a:rPr lang="en-IN" smtClean="0"/>
              <a:t>‹#›</a:t>
            </a:fld>
            <a:endParaRPr lang="en-IN" dirty="0"/>
          </a:p>
        </p:txBody>
      </p:sp>
    </p:spTree>
    <p:extLst>
      <p:ext uri="{BB962C8B-B14F-4D97-AF65-F5344CB8AC3E}">
        <p14:creationId xmlns:p14="http://schemas.microsoft.com/office/powerpoint/2010/main" val="2798843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7032832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a:xfrm>
            <a:off x="10729455" y="2869895"/>
            <a:ext cx="1154151" cy="1090789"/>
          </a:xfrm>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27190880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36073329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3216079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52442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41661798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25974245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13DDB16-FD78-4031-8805-D589E9F3379A}" type="datetimeFigureOut">
              <a:rPr lang="en-IN" smtClean="0"/>
              <a:t>14-06-2021</a:t>
            </a:fld>
            <a:endParaRPr lang="en-IN"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AA24C91-13A8-4B35-BB82-40D2F08F517D}" type="slidenum">
              <a:rPr lang="en-IN" smtClean="0"/>
              <a:t>‹#›</a:t>
            </a:fld>
            <a:endParaRPr lang="en-IN" dirty="0"/>
          </a:p>
        </p:txBody>
      </p:sp>
    </p:spTree>
    <p:extLst>
      <p:ext uri="{BB962C8B-B14F-4D97-AF65-F5344CB8AC3E}">
        <p14:creationId xmlns:p14="http://schemas.microsoft.com/office/powerpoint/2010/main" val="1215074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13DDB16-FD78-4031-8805-D589E9F3379A}" type="datetimeFigureOut">
              <a:rPr lang="en-IN" smtClean="0"/>
              <a:t>14-06-2021</a:t>
            </a:fld>
            <a:endParaRPr lang="en-IN"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CAA24C91-13A8-4B35-BB82-40D2F08F517D}" type="slidenum">
              <a:rPr lang="en-IN" smtClean="0"/>
              <a:t>‹#›</a:t>
            </a:fld>
            <a:endParaRPr lang="en-IN" dirty="0"/>
          </a:p>
        </p:txBody>
      </p:sp>
    </p:spTree>
    <p:extLst>
      <p:ext uri="{BB962C8B-B14F-4D97-AF65-F5344CB8AC3E}">
        <p14:creationId xmlns:p14="http://schemas.microsoft.com/office/powerpoint/2010/main" val="1974863557"/>
      </p:ext>
    </p:extLst>
  </p:cSld>
  <p:clrMap bg1="dk1" tx1="lt1" bg2="dk2" tx2="lt2" accent1="accent1" accent2="accent2" accent3="accent3" accent4="accent4" accent5="accent5" accent6="accent6" hlink="hlink" folHlink="folHlink"/>
  <p:sldLayoutIdLst>
    <p:sldLayoutId id="2147484023" r:id="rId1"/>
    <p:sldLayoutId id="2147484024" r:id="rId2"/>
    <p:sldLayoutId id="2147484025" r:id="rId3"/>
    <p:sldLayoutId id="2147484026" r:id="rId4"/>
    <p:sldLayoutId id="2147484027" r:id="rId5"/>
    <p:sldLayoutId id="2147484028" r:id="rId6"/>
    <p:sldLayoutId id="2147484029" r:id="rId7"/>
    <p:sldLayoutId id="2147484030" r:id="rId8"/>
    <p:sldLayoutId id="2147484031" r:id="rId9"/>
    <p:sldLayoutId id="2147484032" r:id="rId10"/>
    <p:sldLayoutId id="2147484033" r:id="rId11"/>
    <p:sldLayoutId id="2147484034" r:id="rId12"/>
    <p:sldLayoutId id="2147484035" r:id="rId13"/>
    <p:sldLayoutId id="2147484036" r:id="rId14"/>
    <p:sldLayoutId id="2147484037" r:id="rId15"/>
    <p:sldLayoutId id="2147484038" r:id="rId16"/>
    <p:sldLayoutId id="2147484039" r:id="rId17"/>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2BF570B-E60D-4481-9DA2-BE09A90D1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text, fabric&#10;&#10;Description automatically generated">
            <a:extLst>
              <a:ext uri="{FF2B5EF4-FFF2-40B4-BE49-F238E27FC236}">
                <a16:creationId xmlns:a16="http://schemas.microsoft.com/office/drawing/2014/main" id="{E9F04ECD-1762-41EE-8A81-89311342E5EA}"/>
              </a:ext>
            </a:extLst>
          </p:cNvPr>
          <p:cNvPicPr>
            <a:picLocks noChangeAspect="1"/>
          </p:cNvPicPr>
          <p:nvPr/>
        </p:nvPicPr>
        <p:blipFill rotWithShape="1">
          <a:blip r:embed="rId2">
            <a:duotone>
              <a:schemeClr val="bg2">
                <a:shade val="45000"/>
                <a:satMod val="135000"/>
              </a:schemeClr>
              <a:prstClr val="white"/>
            </a:duotone>
            <a:alphaModFix amt="41000"/>
            <a:extLst>
              <a:ext uri="{28A0092B-C50C-407E-A947-70E740481C1C}">
                <a14:useLocalDpi xmlns:a14="http://schemas.microsoft.com/office/drawing/2010/main" val="0"/>
              </a:ext>
            </a:extLst>
          </a:blip>
          <a:srcRect l="5157" t="9091" r="43933" b="-1"/>
          <a:stretch/>
        </p:blipFill>
        <p:spPr>
          <a:xfrm>
            <a:off x="-3176" y="10"/>
            <a:ext cx="12192000" cy="6857991"/>
          </a:xfrm>
          <a:prstGeom prst="rect">
            <a:avLst/>
          </a:prstGeom>
        </p:spPr>
      </p:pic>
      <p:sp>
        <p:nvSpPr>
          <p:cNvPr id="12" name="Rectangle 11">
            <a:extLst>
              <a:ext uri="{FF2B5EF4-FFF2-40B4-BE49-F238E27FC236}">
                <a16:creationId xmlns:a16="http://schemas.microsoft.com/office/drawing/2014/main" id="{38321F7C-3441-47D4-89EC-F6C7FF3B2A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AE6FD8F-39B7-446E-9206-9CA30E516F68}"/>
              </a:ext>
            </a:extLst>
          </p:cNvPr>
          <p:cNvSpPr>
            <a:spLocks noGrp="1"/>
          </p:cNvSpPr>
          <p:nvPr>
            <p:ph type="ctrTitle"/>
          </p:nvPr>
        </p:nvSpPr>
        <p:spPr>
          <a:xfrm>
            <a:off x="1579232" y="1892874"/>
            <a:ext cx="8358747" cy="1431169"/>
          </a:xfrm>
        </p:spPr>
        <p:txBody>
          <a:bodyPr>
            <a:normAutofit fontScale="90000"/>
          </a:bodyPr>
          <a:lstStyle/>
          <a:p>
            <a:r>
              <a:rPr lang="en-IN" b="1" dirty="0">
                <a:solidFill>
                  <a:schemeClr val="bg1"/>
                </a:solidFill>
                <a:effectLst>
                  <a:reflection blurRad="6350" stA="60000" endA="900" endPos="58000" dir="5400000" sy="-100000" algn="bl" rotWithShape="0"/>
                </a:effectLst>
                <a:latin typeface="Times New Roman" panose="02020603050405020304" pitchFamily="18" charset="0"/>
                <a:cs typeface="Times New Roman" panose="02020603050405020304" pitchFamily="18" charset="0"/>
              </a:rPr>
              <a:t>FAKE NEWS DETECTION</a:t>
            </a:r>
          </a:p>
        </p:txBody>
      </p:sp>
      <p:sp>
        <p:nvSpPr>
          <p:cNvPr id="3" name="Subtitle 2">
            <a:extLst>
              <a:ext uri="{FF2B5EF4-FFF2-40B4-BE49-F238E27FC236}">
                <a16:creationId xmlns:a16="http://schemas.microsoft.com/office/drawing/2014/main" id="{2F045DF8-A60C-4AC9-8C9C-2F7FDCB336F9}"/>
              </a:ext>
            </a:extLst>
          </p:cNvPr>
          <p:cNvSpPr>
            <a:spLocks noGrp="1"/>
          </p:cNvSpPr>
          <p:nvPr>
            <p:ph type="subTitle" idx="1"/>
          </p:nvPr>
        </p:nvSpPr>
        <p:spPr>
          <a:xfrm>
            <a:off x="71537" y="4418746"/>
            <a:ext cx="8968085" cy="1832887"/>
          </a:xfrm>
        </p:spPr>
        <p:txBody>
          <a:bodyPr>
            <a:normAutofit/>
          </a:bodyPr>
          <a:lstStyle/>
          <a:p>
            <a:pPr algn="l"/>
            <a:r>
              <a:rPr lang="en-IN" sz="1800" dirty="0"/>
              <a:t>Project Guide:                                                            </a:t>
            </a:r>
            <a:r>
              <a:rPr lang="en-IN" sz="1600" dirty="0"/>
              <a:t>Submitted by:</a:t>
            </a:r>
          </a:p>
          <a:p>
            <a:pPr algn="l"/>
            <a:r>
              <a:rPr lang="en-IN" sz="1800" dirty="0"/>
              <a:t>Mr. Chetan Verma                                                        </a:t>
            </a:r>
            <a:r>
              <a:rPr lang="en-IN" sz="1600" dirty="0"/>
              <a:t>Aditi Sharma           Arnav Sengar </a:t>
            </a:r>
          </a:p>
          <a:p>
            <a:pPr algn="l"/>
            <a:r>
              <a:rPr lang="en-IN" sz="1800" dirty="0"/>
              <a:t>Mr. Sumit Nigam                                                          </a:t>
            </a:r>
            <a:r>
              <a:rPr lang="en-IN" sz="1600" dirty="0"/>
              <a:t>Akshat Gawshinde   Ujjwal Thakre</a:t>
            </a:r>
          </a:p>
          <a:p>
            <a:pPr algn="l"/>
            <a:r>
              <a:rPr lang="en-IN" sz="1800" dirty="0"/>
              <a:t>                                                                                   </a:t>
            </a:r>
          </a:p>
        </p:txBody>
      </p:sp>
      <p:sp>
        <p:nvSpPr>
          <p:cNvPr id="14" name="Rectangle 13">
            <a:extLst>
              <a:ext uri="{FF2B5EF4-FFF2-40B4-BE49-F238E27FC236}">
                <a16:creationId xmlns:a16="http://schemas.microsoft.com/office/drawing/2014/main" id="{95FE5F6F-BF7C-44AD-9CEB-0A16A7DAE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70614AF8-278F-429C-8560-C4C711BEEA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3975A3A9-46B2-434A-8D1C-E01B8B9D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Google Shape;54;p13">
            <a:extLst>
              <a:ext uri="{FF2B5EF4-FFF2-40B4-BE49-F238E27FC236}">
                <a16:creationId xmlns:a16="http://schemas.microsoft.com/office/drawing/2014/main" id="{3292DA86-B105-4903-B639-F0572B398332}"/>
              </a:ext>
            </a:extLst>
          </p:cNvPr>
          <p:cNvSpPr txBox="1">
            <a:spLocks noGrp="1"/>
          </p:cNvSpPr>
          <p:nvPr/>
        </p:nvSpPr>
        <p:spPr>
          <a:xfrm>
            <a:off x="1774603" y="126584"/>
            <a:ext cx="7968006" cy="117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r>
              <a:rPr lang="en" sz="2100" dirty="0">
                <a:solidFill>
                  <a:schemeClr val="tx1"/>
                </a:solidFill>
              </a:rPr>
              <a:t>      </a:t>
            </a:r>
            <a:r>
              <a:rPr lang="en" sz="2400" b="1" dirty="0">
                <a:solidFill>
                  <a:schemeClr val="bg1"/>
                </a:solidFill>
                <a:latin typeface="Times New Roman" panose="02020603050405020304" pitchFamily="18" charset="0"/>
                <a:cs typeface="Times New Roman" panose="02020603050405020304" pitchFamily="18" charset="0"/>
              </a:rPr>
              <a:t>Shri Vaishnav Vidyapeeth Vishwavidyalaya</a:t>
            </a:r>
            <a:endParaRPr sz="2400" b="1" dirty="0">
              <a:solidFill>
                <a:schemeClr val="bg1"/>
              </a:solidFill>
              <a:latin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r>
              <a:rPr lang="en" sz="2400" dirty="0">
                <a:solidFill>
                  <a:schemeClr val="bg1"/>
                </a:solidFill>
                <a:latin typeface="Times New Roman" panose="02020603050405020304" pitchFamily="18" charset="0"/>
                <a:cs typeface="Times New Roman" panose="02020603050405020304" pitchFamily="18" charset="0"/>
              </a:rPr>
              <a:t>        Shri Vaishnav Institute of Information Technology</a:t>
            </a:r>
            <a:endParaRPr sz="2400" dirty="0">
              <a:solidFill>
                <a:schemeClr val="bg1"/>
              </a:solidFill>
              <a:latin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r>
              <a:rPr lang="en" sz="2400" dirty="0">
                <a:solidFill>
                  <a:schemeClr val="bg1"/>
                </a:solidFill>
                <a:latin typeface="Times New Roman" panose="02020603050405020304" pitchFamily="18" charset="0"/>
                <a:cs typeface="Times New Roman" panose="02020603050405020304" pitchFamily="18" charset="0"/>
              </a:rPr>
              <a:t>       </a:t>
            </a:r>
            <a:r>
              <a:rPr lang="en" sz="2000" dirty="0">
                <a:solidFill>
                  <a:schemeClr val="bg1"/>
                </a:solidFill>
                <a:latin typeface="Times New Roman" panose="02020603050405020304" pitchFamily="18" charset="0"/>
                <a:cs typeface="Times New Roman" panose="02020603050405020304" pitchFamily="18" charset="0"/>
              </a:rPr>
              <a:t>Department of Computer Science &amp; Engineering</a:t>
            </a:r>
            <a:endParaRPr lang="en-US" sz="2400" dirty="0">
              <a:solidFill>
                <a:schemeClr val="bg1"/>
              </a:solidFill>
              <a:latin typeface="Times New Roman" panose="02020603050405020304" pitchFamily="18" charset="0"/>
              <a:ea typeface="Montserrat"/>
              <a:cs typeface="Times New Roman" panose="02020603050405020304" pitchFamily="18" charset="0"/>
              <a:sym typeface="Montserrat"/>
            </a:endParaRPr>
          </a:p>
          <a:p>
            <a:pPr marL="171450" marR="568694" lvl="0" indent="0" algn="ctr" rtl="0">
              <a:spcBef>
                <a:spcPts val="0"/>
              </a:spcBef>
              <a:spcAft>
                <a:spcPts val="0"/>
              </a:spcAft>
              <a:buNone/>
            </a:pPr>
            <a:r>
              <a:rPr lang="en-US" sz="3200" dirty="0">
                <a:solidFill>
                  <a:srgbClr val="F1C226"/>
                </a:solidFill>
              </a:rPr>
              <a:t> </a:t>
            </a:r>
          </a:p>
        </p:txBody>
      </p:sp>
      <p:pic>
        <p:nvPicPr>
          <p:cNvPr id="19" name="Google Shape;56;p13">
            <a:extLst>
              <a:ext uri="{FF2B5EF4-FFF2-40B4-BE49-F238E27FC236}">
                <a16:creationId xmlns:a16="http://schemas.microsoft.com/office/drawing/2014/main" id="{6193F1CE-143A-4790-BADB-08D80AC0F8E3}"/>
              </a:ext>
            </a:extLst>
          </p:cNvPr>
          <p:cNvPicPr preferRelativeResize="0"/>
          <p:nvPr/>
        </p:nvPicPr>
        <p:blipFill rotWithShape="1">
          <a:blip r:embed="rId5">
            <a:alphaModFix/>
          </a:blip>
          <a:srcRect/>
          <a:stretch/>
        </p:blipFill>
        <p:spPr>
          <a:xfrm>
            <a:off x="1774015" y="152246"/>
            <a:ext cx="1055500" cy="1120475"/>
          </a:xfrm>
          <a:prstGeom prst="rect">
            <a:avLst/>
          </a:prstGeom>
          <a:noFill/>
          <a:ln>
            <a:noFill/>
          </a:ln>
          <a:effectLst>
            <a:outerShdw blurRad="101600" dist="139700" dir="5400000" sx="101000" sy="101000" algn="ctr" rotWithShape="0">
              <a:srgbClr val="000000">
                <a:alpha val="0"/>
              </a:srgbClr>
            </a:outerShdw>
          </a:effectLst>
        </p:spPr>
      </p:pic>
      <p:sp>
        <p:nvSpPr>
          <p:cNvPr id="4" name="TextBox 3">
            <a:extLst>
              <a:ext uri="{FF2B5EF4-FFF2-40B4-BE49-F238E27FC236}">
                <a16:creationId xmlns:a16="http://schemas.microsoft.com/office/drawing/2014/main" id="{9B16F28E-D2C9-41CC-81E0-606F18EB4069}"/>
              </a:ext>
            </a:extLst>
          </p:cNvPr>
          <p:cNvSpPr txBox="1"/>
          <p:nvPr/>
        </p:nvSpPr>
        <p:spPr>
          <a:xfrm>
            <a:off x="9331726" y="4410039"/>
            <a:ext cx="2788737" cy="1200329"/>
          </a:xfrm>
          <a:prstGeom prst="rect">
            <a:avLst/>
          </a:prstGeom>
          <a:noFill/>
        </p:spPr>
        <p:txBody>
          <a:bodyPr wrap="square" rtlCol="0">
            <a:spAutoFit/>
          </a:bodyPr>
          <a:lstStyle/>
          <a:p>
            <a:r>
              <a:rPr lang="en-IN" dirty="0">
                <a:solidFill>
                  <a:schemeClr val="bg1"/>
                </a:solidFill>
              </a:rPr>
              <a:t>18100BTCSICS02994</a:t>
            </a:r>
          </a:p>
          <a:p>
            <a:r>
              <a:rPr lang="en-IN" dirty="0">
                <a:solidFill>
                  <a:schemeClr val="bg1"/>
                </a:solidFill>
              </a:rPr>
              <a:t>18100BTCSICS02996</a:t>
            </a:r>
          </a:p>
          <a:p>
            <a:r>
              <a:rPr lang="en-IN" dirty="0">
                <a:solidFill>
                  <a:schemeClr val="bg1"/>
                </a:solidFill>
              </a:rPr>
              <a:t>18100BTCSICS02998</a:t>
            </a:r>
          </a:p>
          <a:p>
            <a:r>
              <a:rPr lang="en-IN" dirty="0">
                <a:solidFill>
                  <a:schemeClr val="bg1"/>
                </a:solidFill>
              </a:rPr>
              <a:t>18100BTCSICS03043</a:t>
            </a:r>
          </a:p>
        </p:txBody>
      </p:sp>
    </p:spTree>
    <p:extLst>
      <p:ext uri="{BB962C8B-B14F-4D97-AF65-F5344CB8AC3E}">
        <p14:creationId xmlns:p14="http://schemas.microsoft.com/office/powerpoint/2010/main" val="12458338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3E51920-784C-44D9-8C26-066BEBF7B22D}"/>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rPr>
              <a:t>OBJECTIVE</a:t>
            </a:r>
          </a:p>
        </p:txBody>
      </p:sp>
      <p:sp>
        <p:nvSpPr>
          <p:cNvPr id="3" name="Content Placeholder 2">
            <a:extLst>
              <a:ext uri="{FF2B5EF4-FFF2-40B4-BE49-F238E27FC236}">
                <a16:creationId xmlns:a16="http://schemas.microsoft.com/office/drawing/2014/main" id="{0896189C-07CE-4CC5-AF5B-A1D1D08E0E80}"/>
              </a:ext>
            </a:extLst>
          </p:cNvPr>
          <p:cNvSpPr>
            <a:spLocks noGrp="1"/>
          </p:cNvSpPr>
          <p:nvPr>
            <p:ph idx="1"/>
          </p:nvPr>
        </p:nvSpPr>
        <p:spPr>
          <a:xfrm>
            <a:off x="5287995" y="661106"/>
            <a:ext cx="6257362" cy="5503101"/>
          </a:xfrm>
        </p:spPr>
        <p:txBody>
          <a:bodyPr anchor="ctr">
            <a:normAutofit/>
          </a:bodyPr>
          <a:lstStyle/>
          <a:p>
            <a:pPr algn="just"/>
            <a:r>
              <a:rPr lang="en-US" sz="2000" dirty="0">
                <a:solidFill>
                  <a:schemeClr val="bg1"/>
                </a:solidFill>
                <a:latin typeface="Times New Roman" panose="02020603050405020304" pitchFamily="18" charset="0"/>
                <a:cs typeface="Times New Roman" panose="02020603050405020304" pitchFamily="18" charset="0"/>
              </a:rPr>
              <a:t>The main objective is to detect the fake news, which is a classic text classification problem with a straightforward proposition.</a:t>
            </a:r>
          </a:p>
          <a:p>
            <a:pPr algn="just"/>
            <a:r>
              <a:rPr lang="en-US" sz="2000" dirty="0">
                <a:solidFill>
                  <a:schemeClr val="bg1"/>
                </a:solidFill>
                <a:latin typeface="Times New Roman" panose="02020603050405020304" pitchFamily="18" charset="0"/>
                <a:cs typeface="Times New Roman" panose="02020603050405020304" pitchFamily="18" charset="0"/>
              </a:rPr>
              <a:t> It is needed to build a model that can differentiate between “Real” news and “Fake” news.</a:t>
            </a:r>
          </a:p>
          <a:p>
            <a:pPr algn="just"/>
            <a:r>
              <a:rPr lang="en-US" sz="2000" dirty="0">
                <a:solidFill>
                  <a:schemeClr val="bg1"/>
                </a:solidFill>
                <a:latin typeface="Times New Roman" panose="02020603050405020304" pitchFamily="18" charset="0"/>
                <a:cs typeface="Times New Roman" panose="02020603050405020304" pitchFamily="18" charset="0"/>
              </a:rPr>
              <a:t>User can watch live news feeds in the trending news section . </a:t>
            </a:r>
          </a:p>
          <a:p>
            <a:pPr algn="just"/>
            <a:r>
              <a:rPr lang="en-IN" sz="2000" dirty="0">
                <a:solidFill>
                  <a:schemeClr val="bg1"/>
                </a:solidFill>
                <a:latin typeface="Times New Roman" panose="02020603050405020304" pitchFamily="18" charset="0"/>
                <a:cs typeface="Times New Roman" panose="02020603050405020304" pitchFamily="18" charset="0"/>
              </a:rPr>
              <a:t>This is an attempt towards the upcoming Machine learning technology using which one can identify news as fake or real.</a:t>
            </a:r>
          </a:p>
          <a:p>
            <a:pPr algn="just"/>
            <a:r>
              <a:rPr lang="en-IN" sz="2000" dirty="0">
                <a:solidFill>
                  <a:schemeClr val="bg1"/>
                </a:solidFill>
                <a:latin typeface="Times New Roman" panose="02020603050405020304" pitchFamily="18" charset="0"/>
                <a:cs typeface="Times New Roman" panose="02020603050405020304" pitchFamily="18" charset="0"/>
              </a:rPr>
              <a:t>User can retrieve and read news from trusted news sources.</a:t>
            </a:r>
          </a:p>
        </p:txBody>
      </p:sp>
    </p:spTree>
    <p:extLst>
      <p:ext uri="{BB962C8B-B14F-4D97-AF65-F5344CB8AC3E}">
        <p14:creationId xmlns:p14="http://schemas.microsoft.com/office/powerpoint/2010/main" val="3980906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B2BB7-FDCB-4980-B8F2-9CC37470393A}"/>
              </a:ext>
            </a:extLst>
          </p:cNvPr>
          <p:cNvSpPr>
            <a:spLocks noGrp="1"/>
          </p:cNvSpPr>
          <p:nvPr>
            <p:ph type="title"/>
          </p:nvPr>
        </p:nvSpPr>
        <p:spPr/>
        <p:txBody>
          <a:bodyPr/>
          <a:lstStyle/>
          <a:p>
            <a:r>
              <a:rPr lang="en-US" dirty="0"/>
              <a:t>Use case Diagram</a:t>
            </a:r>
          </a:p>
        </p:txBody>
      </p:sp>
      <p:pic>
        <p:nvPicPr>
          <p:cNvPr id="4" name="Content Placeholder 3" descr="Graphical user interface, website&#10;&#10;Description automatically generated">
            <a:extLst>
              <a:ext uri="{FF2B5EF4-FFF2-40B4-BE49-F238E27FC236}">
                <a16:creationId xmlns:a16="http://schemas.microsoft.com/office/drawing/2014/main" id="{1FC21F37-6D6C-4CFC-A7B9-6D34C73CEFE9}"/>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23878" t="20524" r="35416" b="11916"/>
          <a:stretch/>
        </p:blipFill>
        <p:spPr bwMode="auto">
          <a:xfrm>
            <a:off x="3356810" y="2027582"/>
            <a:ext cx="4992059" cy="457742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184947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C7118-62AE-45ED-AEB5-8823808FE7E7}"/>
              </a:ext>
            </a:extLst>
          </p:cNvPr>
          <p:cNvSpPr>
            <a:spLocks noGrp="1"/>
          </p:cNvSpPr>
          <p:nvPr>
            <p:ph type="title"/>
          </p:nvPr>
        </p:nvSpPr>
        <p:spPr/>
        <p:txBody>
          <a:bodyPr/>
          <a:lstStyle/>
          <a:p>
            <a:r>
              <a:rPr lang="en-US" dirty="0"/>
              <a:t>DFD Level 0</a:t>
            </a:r>
          </a:p>
        </p:txBody>
      </p:sp>
      <p:pic>
        <p:nvPicPr>
          <p:cNvPr id="4" name="Content Placeholder 3">
            <a:extLst>
              <a:ext uri="{FF2B5EF4-FFF2-40B4-BE49-F238E27FC236}">
                <a16:creationId xmlns:a16="http://schemas.microsoft.com/office/drawing/2014/main" id="{A9E8A18C-C08D-4314-B0E4-53F3731D6F01}"/>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29965" t="36533" r="11847" b="35913"/>
          <a:stretch/>
        </p:blipFill>
        <p:spPr bwMode="auto">
          <a:xfrm>
            <a:off x="2310536" y="3008205"/>
            <a:ext cx="7570928" cy="20156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949377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3EEF7-4150-496A-9EA6-CA6F2AC8346F}"/>
              </a:ext>
            </a:extLst>
          </p:cNvPr>
          <p:cNvSpPr>
            <a:spLocks noGrp="1"/>
          </p:cNvSpPr>
          <p:nvPr>
            <p:ph type="title"/>
          </p:nvPr>
        </p:nvSpPr>
        <p:spPr/>
        <p:txBody>
          <a:bodyPr/>
          <a:lstStyle/>
          <a:p>
            <a:r>
              <a:rPr lang="en-US" dirty="0"/>
              <a:t>DFD Level 1</a:t>
            </a:r>
          </a:p>
        </p:txBody>
      </p:sp>
      <p:pic>
        <p:nvPicPr>
          <p:cNvPr id="4" name="Content Placeholder 3">
            <a:extLst>
              <a:ext uri="{FF2B5EF4-FFF2-40B4-BE49-F238E27FC236}">
                <a16:creationId xmlns:a16="http://schemas.microsoft.com/office/drawing/2014/main" id="{F6E3525D-23B0-44A3-9F89-FD76C54D0168}"/>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34320" t="24459" r="18467" b="39009"/>
          <a:stretch/>
        </p:blipFill>
        <p:spPr bwMode="auto">
          <a:xfrm>
            <a:off x="1289070" y="2372748"/>
            <a:ext cx="9613860" cy="381279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02154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E27B-FAE8-4295-B8C8-E3E60AF871A8}"/>
              </a:ext>
            </a:extLst>
          </p:cNvPr>
          <p:cNvSpPr>
            <a:spLocks noGrp="1"/>
          </p:cNvSpPr>
          <p:nvPr>
            <p:ph type="title"/>
          </p:nvPr>
        </p:nvSpPr>
        <p:spPr/>
        <p:txBody>
          <a:bodyPr/>
          <a:lstStyle/>
          <a:p>
            <a:endParaRPr lang="en-US"/>
          </a:p>
        </p:txBody>
      </p:sp>
      <p:pic>
        <p:nvPicPr>
          <p:cNvPr id="4" name="Content Placeholder 3" descr="Diagram&#10;&#10;Description automatically generated">
            <a:extLst>
              <a:ext uri="{FF2B5EF4-FFF2-40B4-BE49-F238E27FC236}">
                <a16:creationId xmlns:a16="http://schemas.microsoft.com/office/drawing/2014/main" id="{C2D43EFD-442C-451F-BAB8-F566A3003D7B}"/>
              </a:ext>
            </a:extLst>
          </p:cNvPr>
          <p:cNvPicPr>
            <a:picLocks noGrp="1"/>
          </p:cNvPicPr>
          <p:nvPr>
            <p:ph idx="1"/>
          </p:nvPr>
        </p:nvPicPr>
        <p:blipFill rotWithShape="1">
          <a:blip r:embed="rId2" cstate="print">
            <a:extLst>
              <a:ext uri="{28A0092B-C50C-407E-A947-70E740481C1C}">
                <a14:useLocalDpi xmlns:a14="http://schemas.microsoft.com/office/drawing/2010/main" val="0"/>
              </a:ext>
            </a:extLst>
          </a:blip>
          <a:srcRect l="18750" r="22276"/>
          <a:stretch/>
        </p:blipFill>
        <p:spPr bwMode="auto">
          <a:xfrm>
            <a:off x="5731440" y="0"/>
            <a:ext cx="5678682"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737026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C0BF-A0DA-46D7-9B56-6EA0CD3217D7}"/>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A086C509-6DB4-4B25-BDF8-AF096D33F6F3}"/>
              </a:ext>
            </a:extLst>
          </p:cNvPr>
          <p:cNvPicPr>
            <a:picLocks noGrp="1" noChangeAspect="1"/>
          </p:cNvPicPr>
          <p:nvPr>
            <p:ph idx="1"/>
          </p:nvPr>
        </p:nvPicPr>
        <p:blipFill>
          <a:blip r:embed="rId2"/>
          <a:stretch>
            <a:fillRect/>
          </a:stretch>
        </p:blipFill>
        <p:spPr>
          <a:xfrm>
            <a:off x="6039161" y="-1"/>
            <a:ext cx="5472518" cy="6858001"/>
          </a:xfrm>
        </p:spPr>
      </p:pic>
    </p:spTree>
    <p:extLst>
      <p:ext uri="{BB962C8B-B14F-4D97-AF65-F5344CB8AC3E}">
        <p14:creationId xmlns:p14="http://schemas.microsoft.com/office/powerpoint/2010/main" val="1156735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2E092-6D3D-469A-B77E-5E5ECDC9FA38}"/>
              </a:ext>
            </a:extLst>
          </p:cNvPr>
          <p:cNvSpPr>
            <a:spLocks noGrp="1"/>
          </p:cNvSpPr>
          <p:nvPr>
            <p:ph type="title"/>
          </p:nvPr>
        </p:nvSpPr>
        <p:spPr/>
        <p:txBody>
          <a:bodyPr/>
          <a:lstStyle/>
          <a:p>
            <a:endParaRPr lang="en-US"/>
          </a:p>
        </p:txBody>
      </p:sp>
      <p:pic>
        <p:nvPicPr>
          <p:cNvPr id="4" name="Content Placeholder 3" descr="Diagram&#10;&#10;Description automatically generated">
            <a:extLst>
              <a:ext uri="{FF2B5EF4-FFF2-40B4-BE49-F238E27FC236}">
                <a16:creationId xmlns:a16="http://schemas.microsoft.com/office/drawing/2014/main" id="{9803FCD7-2BB6-45A7-8426-28435A9E79C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399157" y="0"/>
            <a:ext cx="5112522" cy="6858000"/>
          </a:xfrm>
          <a:prstGeom prst="rect">
            <a:avLst/>
          </a:prstGeom>
          <a:gradFill>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p:spPr>
      </p:pic>
    </p:spTree>
    <p:extLst>
      <p:ext uri="{BB962C8B-B14F-4D97-AF65-F5344CB8AC3E}">
        <p14:creationId xmlns:p14="http://schemas.microsoft.com/office/powerpoint/2010/main" val="25877741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EB2F0-BB24-48B6-A828-AABC3A2562B1}"/>
              </a:ext>
            </a:extLst>
          </p:cNvPr>
          <p:cNvSpPr>
            <a:spLocks noGrp="1"/>
          </p:cNvSpPr>
          <p:nvPr>
            <p:ph type="title"/>
          </p:nvPr>
        </p:nvSpPr>
        <p:spPr/>
        <p:txBody>
          <a:bodyPr/>
          <a:lstStyle/>
          <a:p>
            <a:r>
              <a:rPr lang="en-US" dirty="0"/>
              <a:t>Component Diagram</a:t>
            </a:r>
          </a:p>
        </p:txBody>
      </p:sp>
      <p:pic>
        <p:nvPicPr>
          <p:cNvPr id="4" name="Content Placeholder 3" descr="A screenshot of a computer&#10;&#10;Description automatically generated with medium confidence">
            <a:extLst>
              <a:ext uri="{FF2B5EF4-FFF2-40B4-BE49-F238E27FC236}">
                <a16:creationId xmlns:a16="http://schemas.microsoft.com/office/drawing/2014/main" id="{29C6F8A9-3D7E-40FE-BC9B-3715F726B5BB}"/>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8750" t="31927" r="47116" b="18757"/>
          <a:stretch/>
        </p:blipFill>
        <p:spPr bwMode="auto">
          <a:xfrm>
            <a:off x="2067385" y="2128982"/>
            <a:ext cx="7658505" cy="44242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413077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5D5A9-1D5E-4914-A6BF-9EF0ABD0F24C}"/>
              </a:ext>
            </a:extLst>
          </p:cNvPr>
          <p:cNvSpPr>
            <a:spLocks noGrp="1"/>
          </p:cNvSpPr>
          <p:nvPr>
            <p:ph type="title"/>
          </p:nvPr>
        </p:nvSpPr>
        <p:spPr/>
        <p:txBody>
          <a:bodyPr/>
          <a:lstStyle/>
          <a:p>
            <a:r>
              <a:rPr lang="en-US" dirty="0"/>
              <a:t>Deployment Diagram</a:t>
            </a:r>
          </a:p>
        </p:txBody>
      </p:sp>
      <p:pic>
        <p:nvPicPr>
          <p:cNvPr id="4" name="Content Placeholder 3">
            <a:extLst>
              <a:ext uri="{FF2B5EF4-FFF2-40B4-BE49-F238E27FC236}">
                <a16:creationId xmlns:a16="http://schemas.microsoft.com/office/drawing/2014/main" id="{068BF27D-DF29-4950-95B4-CA38EA0DA7D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22918" t="35633" r="9454" b="17617"/>
          <a:stretch/>
        </p:blipFill>
        <p:spPr bwMode="auto">
          <a:xfrm>
            <a:off x="1087783" y="2426065"/>
            <a:ext cx="8800409" cy="342033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189433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62675-5869-46CC-B179-815093830679}"/>
              </a:ext>
            </a:extLst>
          </p:cNvPr>
          <p:cNvSpPr>
            <a:spLocks noGrp="1"/>
          </p:cNvSpPr>
          <p:nvPr>
            <p:ph type="title"/>
          </p:nvPr>
        </p:nvSpPr>
        <p:spPr/>
        <p:txBody>
          <a:bodyPr/>
          <a:lstStyle/>
          <a:p>
            <a:r>
              <a:rPr lang="en-IN" dirty="0"/>
              <a:t>REQUIREMENT ANALYSIS</a:t>
            </a:r>
          </a:p>
        </p:txBody>
      </p:sp>
      <p:sp>
        <p:nvSpPr>
          <p:cNvPr id="3" name="Content Placeholder 2">
            <a:extLst>
              <a:ext uri="{FF2B5EF4-FFF2-40B4-BE49-F238E27FC236}">
                <a16:creationId xmlns:a16="http://schemas.microsoft.com/office/drawing/2014/main" id="{7729CF8D-252E-4048-86C8-D5812E8484E3}"/>
              </a:ext>
            </a:extLst>
          </p:cNvPr>
          <p:cNvSpPr>
            <a:spLocks noGrp="1"/>
          </p:cNvSpPr>
          <p:nvPr>
            <p:ph idx="1"/>
          </p:nvPr>
        </p:nvSpPr>
        <p:spPr/>
        <p:txBody>
          <a:bodyPr/>
          <a:lstStyle/>
          <a:p>
            <a:pPr algn="just"/>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 performed requirement elicitation using the Survey method. For Survey, a set of questions is given to targeted audience to quantify their thoughts.</a:t>
            </a:r>
          </a:p>
          <a:p>
            <a:pPr marL="0" indent="0" algn="just">
              <a:buNone/>
            </a:pPr>
            <a:endPar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After collecting the responses from them, data is analyzed to identify the area of interest of stakeholders. We performed </a:t>
            </a: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Close Ended Survey method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which includes a predefined set of answers for all the questions and the respondent has to choose from those answers. </a:t>
            </a:r>
          </a:p>
          <a:p>
            <a:pPr algn="just"/>
            <a:endParaRPr lang="en-US" sz="1800" dirty="0">
              <a:solidFill>
                <a:srgbClr val="000000"/>
              </a:solidFill>
              <a:latin typeface="Times New Roman" panose="02020603050405020304" pitchFamily="18" charset="0"/>
              <a:cs typeface="Times New Roman" panose="02020603050405020304" pitchFamily="18" charset="0"/>
            </a:endParaRPr>
          </a:p>
          <a:p>
            <a:pPr algn="just"/>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Following the ideal approach to this technique that is by making a basic Google Form and offering it to the correct individuals, we found the following result.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4252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9F5395C-AADF-4D33-A230-EA15A660F65B}"/>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rPr>
              <a:t>INDEX</a:t>
            </a:r>
          </a:p>
        </p:txBody>
      </p:sp>
      <p:sp>
        <p:nvSpPr>
          <p:cNvPr id="3" name="Content Placeholder 2">
            <a:extLst>
              <a:ext uri="{FF2B5EF4-FFF2-40B4-BE49-F238E27FC236}">
                <a16:creationId xmlns:a16="http://schemas.microsoft.com/office/drawing/2014/main" id="{85EAC6F6-EDEF-4ECB-AFD2-F6A9C01E6CF6}"/>
              </a:ext>
            </a:extLst>
          </p:cNvPr>
          <p:cNvSpPr>
            <a:spLocks noGrp="1"/>
          </p:cNvSpPr>
          <p:nvPr>
            <p:ph idx="1"/>
          </p:nvPr>
        </p:nvSpPr>
        <p:spPr>
          <a:xfrm>
            <a:off x="5287995" y="661106"/>
            <a:ext cx="6257362" cy="5503101"/>
          </a:xfrm>
        </p:spPr>
        <p:txBody>
          <a:bodyPr anchor="ctr">
            <a:normAutofit/>
          </a:bodyPr>
          <a:lstStyle/>
          <a:p>
            <a:pPr>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Abstract</a:t>
            </a:r>
          </a:p>
          <a:p>
            <a:pPr>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IN"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Literature review</a:t>
            </a:r>
          </a:p>
          <a:p>
            <a:pPr>
              <a:buFont typeface="Wingdings" panose="05000000000000000000" pitchFamily="2" charset="2"/>
              <a:buChar char="Ø"/>
            </a:pPr>
            <a:r>
              <a:rPr lang="en-IN"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Problem statement</a:t>
            </a:r>
          </a:p>
          <a:p>
            <a:pPr>
              <a:buFont typeface="Wingdings" panose="05000000000000000000" pitchFamily="2" charset="2"/>
              <a:buChar char="Ø"/>
            </a:pPr>
            <a:r>
              <a:rPr lang="en-IN"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Objective</a:t>
            </a:r>
          </a:p>
          <a:p>
            <a:pPr>
              <a:buFont typeface="Wingdings" panose="05000000000000000000" pitchFamily="2" charset="2"/>
              <a:buChar char="Ø"/>
            </a:pPr>
            <a:r>
              <a:rPr lang="en-IN"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Requirement Analysis</a:t>
            </a:r>
          </a:p>
          <a:p>
            <a:pPr>
              <a:buFont typeface="Wingdings" panose="05000000000000000000" pitchFamily="2" charset="2"/>
              <a:buChar char="Ø"/>
            </a:pPr>
            <a:r>
              <a:rPr lang="en-IN"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Testing</a:t>
            </a:r>
          </a:p>
          <a:p>
            <a:pPr>
              <a:buFont typeface="Wingdings" panose="05000000000000000000" pitchFamily="2" charset="2"/>
              <a:buChar char="Ø"/>
            </a:pPr>
            <a:r>
              <a:rPr lang="en-IN" sz="2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Implementation</a:t>
            </a:r>
          </a:p>
          <a:p>
            <a:pPr>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References</a:t>
            </a:r>
          </a:p>
          <a:p>
            <a:endParaRPr lang="en-IN" sz="1400" dirty="0">
              <a:solidFill>
                <a:srgbClr val="FFFFFF"/>
              </a:solidFill>
            </a:endParaRPr>
          </a:p>
        </p:txBody>
      </p:sp>
    </p:spTree>
    <p:extLst>
      <p:ext uri="{BB962C8B-B14F-4D97-AF65-F5344CB8AC3E}">
        <p14:creationId xmlns:p14="http://schemas.microsoft.com/office/powerpoint/2010/main" val="528121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88AA1B3-B550-4293-AFAE-9F844E5184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1BC6ED49-FE9D-40E5-B5C8-6674E3690C1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7" name="Picture 16">
            <a:extLst>
              <a:ext uri="{FF2B5EF4-FFF2-40B4-BE49-F238E27FC236}">
                <a16:creationId xmlns:a16="http://schemas.microsoft.com/office/drawing/2014/main" id="{4A71D742-784E-4215-B79D-1BA74CDEAE5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9" name="Rectangle 18">
            <a:extLst>
              <a:ext uri="{FF2B5EF4-FFF2-40B4-BE49-F238E27FC236}">
                <a16:creationId xmlns:a16="http://schemas.microsoft.com/office/drawing/2014/main" id="{C745E79F-C788-4095-B47D-18ED4B45E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EB423749-E657-4939-9195-422E2100F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3" name="Group 22">
            <a:extLst>
              <a:ext uri="{FF2B5EF4-FFF2-40B4-BE49-F238E27FC236}">
                <a16:creationId xmlns:a16="http://schemas.microsoft.com/office/drawing/2014/main" id="{A00FF9E7-8E46-4DC0-93DA-60BE0E460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4" name="Rectangle 23">
              <a:extLst>
                <a:ext uri="{FF2B5EF4-FFF2-40B4-BE49-F238E27FC236}">
                  <a16:creationId xmlns:a16="http://schemas.microsoft.com/office/drawing/2014/main" id="{956701A1-F27E-4182-9578-B57ACF9D3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CBC19C67-025A-4A22-BDB0-4CE8FD806F7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27" name="Rectangle 26">
            <a:extLst>
              <a:ext uri="{FF2B5EF4-FFF2-40B4-BE49-F238E27FC236}">
                <a16:creationId xmlns:a16="http://schemas.microsoft.com/office/drawing/2014/main" id="{CD913264-54ED-4FC1-AD22-DAD435060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AA0CD19-0293-4CAE-8285-154BB7F694C3}"/>
              </a:ext>
            </a:extLst>
          </p:cNvPr>
          <p:cNvSpPr>
            <a:spLocks noGrp="1"/>
          </p:cNvSpPr>
          <p:nvPr>
            <p:ph type="title"/>
          </p:nvPr>
        </p:nvSpPr>
        <p:spPr>
          <a:xfrm>
            <a:off x="680321" y="753228"/>
            <a:ext cx="5632247" cy="1080938"/>
          </a:xfrm>
        </p:spPr>
        <p:txBody>
          <a:bodyPr vert="horz" lIns="91440" tIns="45720" rIns="91440" bIns="45720" rtlCol="0" anchor="ctr">
            <a:normAutofit/>
          </a:bodyPr>
          <a:lstStyle/>
          <a:p>
            <a:r>
              <a:rPr lang="en-US"/>
              <a:t>ONLINE SURVEY</a:t>
            </a:r>
          </a:p>
        </p:txBody>
      </p:sp>
      <p:pic>
        <p:nvPicPr>
          <p:cNvPr id="29" name="Picture 28">
            <a:extLst>
              <a:ext uri="{FF2B5EF4-FFF2-40B4-BE49-F238E27FC236}">
                <a16:creationId xmlns:a16="http://schemas.microsoft.com/office/drawing/2014/main" id="{8E6B0E65-BA50-47AD-B2B4-9FEB58F4B7E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pic>
        <p:nvPicPr>
          <p:cNvPr id="6" name="Content Placeholder 5">
            <a:extLst>
              <a:ext uri="{FF2B5EF4-FFF2-40B4-BE49-F238E27FC236}">
                <a16:creationId xmlns:a16="http://schemas.microsoft.com/office/drawing/2014/main" id="{F800C717-C44B-4461-89ED-4859CBFA8B2F}"/>
              </a:ext>
            </a:extLst>
          </p:cNvPr>
          <p:cNvPicPr>
            <a:picLocks noGrp="1"/>
          </p:cNvPicPr>
          <p:nvPr>
            <p:ph sz="half" idx="2"/>
          </p:nvPr>
        </p:nvPicPr>
        <p:blipFill rotWithShape="1">
          <a:blip r:embed="rId5" cstate="print">
            <a:extLst>
              <a:ext uri="{28A0092B-C50C-407E-A947-70E740481C1C}">
                <a14:useLocalDpi xmlns:a14="http://schemas.microsoft.com/office/drawing/2010/main" val="0"/>
              </a:ext>
            </a:extLst>
          </a:blip>
          <a:srcRect l="2787" t="1" r="18850" b="-4"/>
          <a:stretch/>
        </p:blipFill>
        <p:spPr bwMode="auto">
          <a:xfrm>
            <a:off x="6784662" y="552198"/>
            <a:ext cx="5291415" cy="2836084"/>
          </a:xfrm>
          <a:prstGeom prst="rect">
            <a:avLst/>
          </a:prstGeom>
          <a:noFill/>
          <a:ln>
            <a:noFill/>
          </a:ln>
          <a:effectLst>
            <a:outerShdw blurRad="76200" dist="63500" dir="5040000" algn="tl" rotWithShape="0">
              <a:srgbClr val="000000">
                <a:alpha val="41000"/>
              </a:srgbClr>
            </a:outerShdw>
          </a:effectLst>
        </p:spPr>
      </p:pic>
      <p:pic>
        <p:nvPicPr>
          <p:cNvPr id="5" name="Content Placeholder 4">
            <a:extLst>
              <a:ext uri="{FF2B5EF4-FFF2-40B4-BE49-F238E27FC236}">
                <a16:creationId xmlns:a16="http://schemas.microsoft.com/office/drawing/2014/main" id="{02ABCF33-2D84-47E6-87E5-D7B7BEA85912}"/>
              </a:ext>
            </a:extLst>
          </p:cNvPr>
          <p:cNvPicPr>
            <a:picLocks/>
          </p:cNvPicPr>
          <p:nvPr/>
        </p:nvPicPr>
        <p:blipFill rotWithShape="1">
          <a:blip r:embed="rId6" cstate="print">
            <a:extLst>
              <a:ext uri="{28A0092B-C50C-407E-A947-70E740481C1C}">
                <a14:useLocalDpi xmlns:a14="http://schemas.microsoft.com/office/drawing/2010/main" val="0"/>
              </a:ext>
            </a:extLst>
          </a:blip>
          <a:srcRect l="3057" t="2559" r="10648" b="-2556"/>
          <a:stretch/>
        </p:blipFill>
        <p:spPr bwMode="auto">
          <a:xfrm>
            <a:off x="6784662" y="3652045"/>
            <a:ext cx="5291415" cy="2596356"/>
          </a:xfrm>
          <a:prstGeom prst="rect">
            <a:avLst/>
          </a:prstGeom>
          <a:noFill/>
          <a:ln>
            <a:noFill/>
          </a:ln>
          <a:effectLst>
            <a:outerShdw blurRad="76200" dist="63500" dir="5040000" algn="tl" rotWithShape="0">
              <a:srgbClr val="000000">
                <a:alpha val="41000"/>
              </a:srgbClr>
            </a:outerShdw>
          </a:effectLst>
        </p:spPr>
      </p:pic>
      <p:pic>
        <p:nvPicPr>
          <p:cNvPr id="18" name="Content Placeholder 17">
            <a:extLst>
              <a:ext uri="{FF2B5EF4-FFF2-40B4-BE49-F238E27FC236}">
                <a16:creationId xmlns:a16="http://schemas.microsoft.com/office/drawing/2014/main" id="{84721EC9-96F0-4BFF-8E6B-14AA23845796}"/>
              </a:ext>
            </a:extLst>
          </p:cNvPr>
          <p:cNvPicPr>
            <a:picLocks noGrp="1"/>
          </p:cNvPicPr>
          <p:nvPr>
            <p:ph sz="half" idx="1"/>
          </p:nvPr>
        </p:nvPicPr>
        <p:blipFill rotWithShape="1">
          <a:blip r:embed="rId7" cstate="print">
            <a:extLst>
              <a:ext uri="{28A0092B-C50C-407E-A947-70E740481C1C}">
                <a14:useLocalDpi xmlns:a14="http://schemas.microsoft.com/office/drawing/2010/main" val="0"/>
              </a:ext>
            </a:extLst>
          </a:blip>
          <a:srcRect r="26742"/>
          <a:stretch/>
        </p:blipFill>
        <p:spPr bwMode="auto">
          <a:xfrm>
            <a:off x="487808" y="2427478"/>
            <a:ext cx="5824760" cy="38254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5292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00FF9E7-8E46-4DC0-93DA-60BE0E460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3" name="Rectangle 12">
              <a:extLst>
                <a:ext uri="{FF2B5EF4-FFF2-40B4-BE49-F238E27FC236}">
                  <a16:creationId xmlns:a16="http://schemas.microsoft.com/office/drawing/2014/main" id="{956701A1-F27E-4182-9578-B57ACF9D3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BC19C67-025A-4A22-BDB0-4CE8FD806F7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16" name="Rectangle 15">
            <a:extLst>
              <a:ext uri="{FF2B5EF4-FFF2-40B4-BE49-F238E27FC236}">
                <a16:creationId xmlns:a16="http://schemas.microsoft.com/office/drawing/2014/main" id="{CD913264-54ED-4FC1-AD22-DAD435060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9DA16CA-93D5-4121-822F-73F27E33E93D}"/>
              </a:ext>
            </a:extLst>
          </p:cNvPr>
          <p:cNvSpPr>
            <a:spLocks noGrp="1"/>
          </p:cNvSpPr>
          <p:nvPr>
            <p:ph type="title"/>
          </p:nvPr>
        </p:nvSpPr>
        <p:spPr>
          <a:xfrm>
            <a:off x="680321" y="753228"/>
            <a:ext cx="5632247" cy="1080938"/>
          </a:xfrm>
        </p:spPr>
        <p:txBody>
          <a:bodyPr>
            <a:normAutofit/>
          </a:bodyPr>
          <a:lstStyle/>
          <a:p>
            <a:r>
              <a:rPr lang="en-IN" dirty="0"/>
              <a:t>ONLINE SURVEY</a:t>
            </a:r>
          </a:p>
        </p:txBody>
      </p:sp>
      <p:pic>
        <p:nvPicPr>
          <p:cNvPr id="18" name="Picture 17">
            <a:extLst>
              <a:ext uri="{FF2B5EF4-FFF2-40B4-BE49-F238E27FC236}">
                <a16:creationId xmlns:a16="http://schemas.microsoft.com/office/drawing/2014/main" id="{8E6B0E65-BA50-47AD-B2B4-9FEB58F4B7E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pic>
        <p:nvPicPr>
          <p:cNvPr id="5" name="Picture 4">
            <a:extLst>
              <a:ext uri="{FF2B5EF4-FFF2-40B4-BE49-F238E27FC236}">
                <a16:creationId xmlns:a16="http://schemas.microsoft.com/office/drawing/2014/main" id="{0F0981E1-0B4B-4F2A-A635-6341327ED7A5}"/>
              </a:ext>
            </a:extLst>
          </p:cNvPr>
          <p:cNvPicPr/>
          <p:nvPr/>
        </p:nvPicPr>
        <p:blipFill rotWithShape="1">
          <a:blip r:embed="rId4" cstate="print">
            <a:extLst>
              <a:ext uri="{28A0092B-C50C-407E-A947-70E740481C1C}">
                <a14:useLocalDpi xmlns:a14="http://schemas.microsoft.com/office/drawing/2010/main" val="0"/>
              </a:ext>
            </a:extLst>
          </a:blip>
          <a:srcRect l="2762" t="-1" r="2872" b="15407"/>
          <a:stretch/>
        </p:blipFill>
        <p:spPr bwMode="auto">
          <a:xfrm>
            <a:off x="6640815" y="990148"/>
            <a:ext cx="5190978" cy="2540919"/>
          </a:xfrm>
          <a:prstGeom prst="rect">
            <a:avLst/>
          </a:prstGeom>
          <a:noFill/>
          <a:ln>
            <a:noFill/>
          </a:ln>
          <a:effectLst>
            <a:outerShdw blurRad="76200" dist="63500" dir="5040000" algn="tl" rotWithShape="0">
              <a:srgbClr val="000000">
                <a:alpha val="41000"/>
              </a:srgbClr>
            </a:outerShdw>
          </a:effectLst>
          <a:extLst>
            <a:ext uri="{53640926-AAD7-44D8-BBD7-CCE9431645EC}">
              <a14:shadowObscured xmlns:a14="http://schemas.microsoft.com/office/drawing/2010/main"/>
            </a:ext>
          </a:extLst>
        </p:spPr>
      </p:pic>
      <p:pic>
        <p:nvPicPr>
          <p:cNvPr id="4" name="Content Placeholder 3">
            <a:extLst>
              <a:ext uri="{FF2B5EF4-FFF2-40B4-BE49-F238E27FC236}">
                <a16:creationId xmlns:a16="http://schemas.microsoft.com/office/drawing/2014/main" id="{D1616E35-2A7E-426E-AA88-62950A1817E3}"/>
              </a:ext>
            </a:extLst>
          </p:cNvPr>
          <p:cNvPicPr>
            <a:picLocks/>
          </p:cNvPicPr>
          <p:nvPr/>
        </p:nvPicPr>
        <p:blipFill rotWithShape="1">
          <a:blip r:embed="rId5" cstate="print">
            <a:extLst>
              <a:ext uri="{28A0092B-C50C-407E-A947-70E740481C1C}">
                <a14:useLocalDpi xmlns:a14="http://schemas.microsoft.com/office/drawing/2010/main" val="0"/>
              </a:ext>
            </a:extLst>
          </a:blip>
          <a:srcRect l="2261" t="1" r="7867" b="8838"/>
          <a:stretch/>
        </p:blipFill>
        <p:spPr bwMode="auto">
          <a:xfrm>
            <a:off x="6648328" y="3696693"/>
            <a:ext cx="5190978" cy="2501113"/>
          </a:xfrm>
          <a:prstGeom prst="rect">
            <a:avLst/>
          </a:prstGeom>
          <a:noFill/>
          <a:ln>
            <a:noFill/>
          </a:ln>
          <a:effectLst>
            <a:outerShdw blurRad="76200" dist="63500" dir="5040000" algn="tl" rotWithShape="0">
              <a:srgbClr val="000000">
                <a:alpha val="41000"/>
              </a:srgbClr>
            </a:outerShdw>
          </a:effectLst>
        </p:spPr>
      </p:pic>
      <p:pic>
        <p:nvPicPr>
          <p:cNvPr id="15" name="Content Placeholder 14">
            <a:extLst>
              <a:ext uri="{FF2B5EF4-FFF2-40B4-BE49-F238E27FC236}">
                <a16:creationId xmlns:a16="http://schemas.microsoft.com/office/drawing/2014/main" id="{CB93E774-3BDD-4447-9734-C33C896EA182}"/>
              </a:ext>
            </a:extLst>
          </p:cNvPr>
          <p:cNvPicPr>
            <a:picLocks noGrp="1"/>
          </p:cNvPicPr>
          <p:nvPr>
            <p:ph idx="1"/>
          </p:nvPr>
        </p:nvPicPr>
        <p:blipFill rotWithShape="1">
          <a:blip r:embed="rId6" cstate="print">
            <a:extLst>
              <a:ext uri="{28A0092B-C50C-407E-A947-70E740481C1C}">
                <a14:useLocalDpi xmlns:a14="http://schemas.microsoft.com/office/drawing/2010/main" val="0"/>
              </a:ext>
            </a:extLst>
          </a:blip>
          <a:srcRect l="2594" r="3219" b="9127"/>
          <a:stretch/>
        </p:blipFill>
        <p:spPr bwMode="auto">
          <a:xfrm>
            <a:off x="254390" y="3696693"/>
            <a:ext cx="6139548" cy="2540920"/>
          </a:xfrm>
          <a:prstGeom prst="rect">
            <a:avLst/>
          </a:prstGeom>
          <a:ln>
            <a:noFill/>
          </a:ln>
          <a:effectLst>
            <a:outerShdw blurRad="292100" dist="139700" dir="2700000" algn="tl" rotWithShape="0">
              <a:srgbClr val="333333">
                <a:alpha val="65000"/>
              </a:srgbClr>
            </a:outerShdw>
          </a:effectLst>
        </p:spPr>
      </p:pic>
      <p:pic>
        <p:nvPicPr>
          <p:cNvPr id="11" name="Content Placeholder 3">
            <a:extLst>
              <a:ext uri="{FF2B5EF4-FFF2-40B4-BE49-F238E27FC236}">
                <a16:creationId xmlns:a16="http://schemas.microsoft.com/office/drawing/2014/main" id="{8DAB5103-9BA3-4E9B-A99A-9E0A8A1EF7FD}"/>
              </a:ext>
            </a:extLst>
          </p:cNvPr>
          <p:cNvPicPr>
            <a:picLocks/>
          </p:cNvPicPr>
          <p:nvPr/>
        </p:nvPicPr>
        <p:blipFill rotWithShape="1">
          <a:blip r:embed="rId7" cstate="print">
            <a:extLst>
              <a:ext uri="{28A0092B-C50C-407E-A947-70E740481C1C}">
                <a14:useLocalDpi xmlns:a14="http://schemas.microsoft.com/office/drawing/2010/main" val="0"/>
              </a:ext>
            </a:extLst>
          </a:blip>
          <a:srcRect r="28255" b="9252"/>
          <a:stretch/>
        </p:blipFill>
        <p:spPr bwMode="auto">
          <a:xfrm>
            <a:off x="246877" y="991179"/>
            <a:ext cx="6147061" cy="25409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669448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3F67E81-51DD-4C4C-A126-BAD6DC1690CB}"/>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rPr>
              <a:t>TESTING</a:t>
            </a:r>
          </a:p>
        </p:txBody>
      </p:sp>
      <p:sp>
        <p:nvSpPr>
          <p:cNvPr id="3" name="Content Placeholder 2">
            <a:extLst>
              <a:ext uri="{FF2B5EF4-FFF2-40B4-BE49-F238E27FC236}">
                <a16:creationId xmlns:a16="http://schemas.microsoft.com/office/drawing/2014/main" id="{F0210F22-037A-4157-82E0-C4FE217DFCEA}"/>
              </a:ext>
            </a:extLst>
          </p:cNvPr>
          <p:cNvSpPr>
            <a:spLocks noGrp="1"/>
          </p:cNvSpPr>
          <p:nvPr>
            <p:ph idx="1"/>
          </p:nvPr>
        </p:nvSpPr>
        <p:spPr>
          <a:xfrm>
            <a:off x="4964566" y="299804"/>
            <a:ext cx="6997585" cy="6725804"/>
          </a:xfrm>
        </p:spPr>
        <p:txBody>
          <a:bodyPr anchor="ctr">
            <a:normAutofit/>
          </a:bodyPr>
          <a:lstStyle/>
          <a:p>
            <a:pPr marL="0" indent="0" algn="just" hangingPunct="0">
              <a:lnSpc>
                <a:spcPct val="88000"/>
              </a:lnSpc>
              <a:spcAft>
                <a:spcPts val="1000"/>
              </a:spcAft>
              <a:buNone/>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will test two components of our project which are:</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800100" lvl="1" indent="-342900" algn="just" hangingPunct="0">
              <a:lnSpc>
                <a:spcPct val="88000"/>
              </a:lnSpc>
              <a:buFont typeface="Symbol" panose="05050102010706020507" pitchFamily="18" charset="2"/>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Machine Learning Model</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800100" lvl="1" indent="-342900" algn="just" hangingPunct="0">
              <a:lnSpc>
                <a:spcPct val="88000"/>
              </a:lnSpc>
              <a:spcAft>
                <a:spcPts val="1000"/>
              </a:spcAft>
              <a:buFont typeface="Symbol" panose="05050102010706020507" pitchFamily="18" charset="2"/>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Front End </a:t>
            </a:r>
            <a:endParaRPr lang="en-IN" sz="18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hangingPunct="0">
              <a:lnSpc>
                <a:spcPct val="88000"/>
              </a:lnSpc>
              <a:spcAft>
                <a:spcPts val="1000"/>
              </a:spcAft>
              <a:buNone/>
            </a:pPr>
            <a:r>
              <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 Machine Learning Model Testing:</a:t>
            </a:r>
            <a:r>
              <a:rPr lang="en-IN" sz="18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tested out machine    learning model with different sets of data .</a:t>
            </a:r>
          </a:p>
          <a:p>
            <a:pPr marL="0" indent="0" algn="just">
              <a:lnSpc>
                <a:spcPct val="115000"/>
              </a:lnSpc>
              <a:spcAft>
                <a:spcPts val="1000"/>
              </a:spcAft>
              <a:buNone/>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2. Front End Testing:</a:t>
            </a:r>
            <a:r>
              <a:rPr lang="en-IN" sz="18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implemented Testing on our Frontend using the review method:</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1" algn="just">
              <a:lnSpc>
                <a:spcPct val="115000"/>
              </a:lnSpc>
              <a:buFont typeface="Wingdings" panose="05000000000000000000" pitchFamily="2" charset="2"/>
              <a:buChar char="Ø"/>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gave some users our front end and give us feedback.</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1" algn="just">
              <a:lnSpc>
                <a:spcPct val="115000"/>
              </a:lnSpc>
              <a:buFont typeface="Wingdings" panose="05000000000000000000" pitchFamily="2" charset="2"/>
              <a:buChar char="Ø"/>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got the feedback that it basic and boring.</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1" algn="just">
              <a:lnSpc>
                <a:spcPct val="115000"/>
              </a:lnSpc>
              <a:buFont typeface="Wingdings" panose="05000000000000000000" pitchFamily="2" charset="2"/>
              <a:buChar char="Ø"/>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 made some changes and added some additional features to out front end.</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1" algn="just">
              <a:lnSpc>
                <a:spcPct val="115000"/>
              </a:lnSpc>
              <a:spcAft>
                <a:spcPts val="1000"/>
              </a:spcAft>
              <a:buFont typeface="Wingdings" panose="05000000000000000000" pitchFamily="2" charset="2"/>
              <a:buChar char="Ø"/>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Then we again  gave it to some users and this time we got better feedback that our webpages looking more diligent and additional features are really helpful.</a:t>
            </a:r>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hangingPunct="0">
              <a:lnSpc>
                <a:spcPct val="88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2000" dirty="0">
              <a:solidFill>
                <a:srgbClr val="FFFFFF"/>
              </a:solidFill>
            </a:endParaRPr>
          </a:p>
        </p:txBody>
      </p:sp>
    </p:spTree>
    <p:extLst>
      <p:ext uri="{BB962C8B-B14F-4D97-AF65-F5344CB8AC3E}">
        <p14:creationId xmlns:p14="http://schemas.microsoft.com/office/powerpoint/2010/main" val="4048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BD398-BAD7-4D7B-9828-DD2E91FE5C29}"/>
              </a:ext>
            </a:extLst>
          </p:cNvPr>
          <p:cNvSpPr>
            <a:spLocks noGrp="1"/>
          </p:cNvSpPr>
          <p:nvPr>
            <p:ph type="title"/>
          </p:nvPr>
        </p:nvSpPr>
        <p:spPr>
          <a:xfrm>
            <a:off x="680321" y="753228"/>
            <a:ext cx="9613861" cy="1080938"/>
          </a:xfrm>
        </p:spPr>
        <p:txBody>
          <a:bodyPr>
            <a:normAutofit/>
          </a:bodyPr>
          <a:lstStyle/>
          <a:p>
            <a:r>
              <a:rPr lang="en-IN" dirty="0"/>
              <a:t>TESTING</a:t>
            </a:r>
          </a:p>
        </p:txBody>
      </p:sp>
      <p:graphicFrame>
        <p:nvGraphicFramePr>
          <p:cNvPr id="4" name="Content Placeholder 3">
            <a:extLst>
              <a:ext uri="{FF2B5EF4-FFF2-40B4-BE49-F238E27FC236}">
                <a16:creationId xmlns:a16="http://schemas.microsoft.com/office/drawing/2014/main" id="{8DA0D52A-5ED6-406E-B746-41F3E7FCBBEA}"/>
              </a:ext>
            </a:extLst>
          </p:cNvPr>
          <p:cNvGraphicFramePr>
            <a:graphicFrameLocks noGrp="1"/>
          </p:cNvGraphicFramePr>
          <p:nvPr>
            <p:ph idx="1"/>
            <p:extLst>
              <p:ext uri="{D42A27DB-BD31-4B8C-83A1-F6EECF244321}">
                <p14:modId xmlns:p14="http://schemas.microsoft.com/office/powerpoint/2010/main" val="411436793"/>
              </p:ext>
            </p:extLst>
          </p:nvPr>
        </p:nvGraphicFramePr>
        <p:xfrm>
          <a:off x="217357" y="2048437"/>
          <a:ext cx="11757286" cy="4696920"/>
        </p:xfrm>
        <a:graphic>
          <a:graphicData uri="http://schemas.openxmlformats.org/drawingml/2006/table">
            <a:tbl>
              <a:tblPr firstRow="1" firstCol="1" bandRow="1">
                <a:tableStyleId>{5C22544A-7EE6-4342-B048-85BDC9FD1C3A}</a:tableStyleId>
              </a:tblPr>
              <a:tblGrid>
                <a:gridCol w="766841">
                  <a:extLst>
                    <a:ext uri="{9D8B030D-6E8A-4147-A177-3AD203B41FA5}">
                      <a16:colId xmlns:a16="http://schemas.microsoft.com/office/drawing/2014/main" val="1170250689"/>
                    </a:ext>
                  </a:extLst>
                </a:gridCol>
                <a:gridCol w="2952312">
                  <a:extLst>
                    <a:ext uri="{9D8B030D-6E8A-4147-A177-3AD203B41FA5}">
                      <a16:colId xmlns:a16="http://schemas.microsoft.com/office/drawing/2014/main" val="1663105248"/>
                    </a:ext>
                  </a:extLst>
                </a:gridCol>
                <a:gridCol w="2204734">
                  <a:extLst>
                    <a:ext uri="{9D8B030D-6E8A-4147-A177-3AD203B41FA5}">
                      <a16:colId xmlns:a16="http://schemas.microsoft.com/office/drawing/2014/main" val="131484905"/>
                    </a:ext>
                  </a:extLst>
                </a:gridCol>
                <a:gridCol w="1387171">
                  <a:extLst>
                    <a:ext uri="{9D8B030D-6E8A-4147-A177-3AD203B41FA5}">
                      <a16:colId xmlns:a16="http://schemas.microsoft.com/office/drawing/2014/main" val="1006442883"/>
                    </a:ext>
                  </a:extLst>
                </a:gridCol>
                <a:gridCol w="2115661">
                  <a:extLst>
                    <a:ext uri="{9D8B030D-6E8A-4147-A177-3AD203B41FA5}">
                      <a16:colId xmlns:a16="http://schemas.microsoft.com/office/drawing/2014/main" val="2320070676"/>
                    </a:ext>
                  </a:extLst>
                </a:gridCol>
                <a:gridCol w="1628940">
                  <a:extLst>
                    <a:ext uri="{9D8B030D-6E8A-4147-A177-3AD203B41FA5}">
                      <a16:colId xmlns:a16="http://schemas.microsoft.com/office/drawing/2014/main" val="3932418641"/>
                    </a:ext>
                  </a:extLst>
                </a:gridCol>
                <a:gridCol w="701627">
                  <a:extLst>
                    <a:ext uri="{9D8B030D-6E8A-4147-A177-3AD203B41FA5}">
                      <a16:colId xmlns:a16="http://schemas.microsoft.com/office/drawing/2014/main" val="880129573"/>
                    </a:ext>
                  </a:extLst>
                </a:gridCol>
              </a:tblGrid>
              <a:tr h="699471">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Test case Id</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Test case Objective</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ctr"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Steps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Input Data</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Expected Output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Actual Output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Status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extLst>
                  <a:ext uri="{0D108BD9-81ED-4DB2-BD59-A6C34878D82A}">
                    <a16:rowId xmlns:a16="http://schemas.microsoft.com/office/drawing/2014/main" val="1203877474"/>
                  </a:ext>
                </a:extLst>
              </a:tr>
              <a:tr h="949422">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Tc01</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To test our ml model with self generated testing data.</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Input data in the textbox and let the model predict.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n number of fake and real news.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95-100% accuracy</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98.67% accurate.</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PASS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extLst>
                  <a:ext uri="{0D108BD9-81ED-4DB2-BD59-A6C34878D82A}">
                    <a16:rowId xmlns:a16="http://schemas.microsoft.com/office/drawing/2014/main" val="2605713999"/>
                  </a:ext>
                </a:extLst>
              </a:tr>
              <a:tr h="1016009">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Tc02</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To test our ml model with current news from the internet.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Take data from a news website and paste in the textbox.</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10 Real News.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All 10 news are real.</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8 of them were detected real rest 2 fake.</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PASS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extLst>
                  <a:ext uri="{0D108BD9-81ED-4DB2-BD59-A6C34878D82A}">
                    <a16:rowId xmlns:a16="http://schemas.microsoft.com/office/drawing/2014/main" val="2633409946"/>
                  </a:ext>
                </a:extLst>
              </a:tr>
              <a:tr h="1016009">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Tc03</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To test our ml model with short amount of data and of different languages.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 Take data from internet and paste it.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10 real news, 10 fake news.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50% accuracy as we didn’t train our model with diff languages.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0% accurate.</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FAIL</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extLst>
                  <a:ext uri="{0D108BD9-81ED-4DB2-BD59-A6C34878D82A}">
                    <a16:rowId xmlns:a16="http://schemas.microsoft.com/office/drawing/2014/main" val="1200091651"/>
                  </a:ext>
                </a:extLst>
              </a:tr>
              <a:tr h="1016009">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Tc04</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To test our ml model with short news data as we have trained the model more now.</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Take data from internet and paste it.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10 real news, 10 fake news.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70-100% accuracy</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70% accurate.</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tc>
                  <a:txBody>
                    <a:bodyPr/>
                    <a:lstStyle/>
                    <a:p>
                      <a:pPr algn="just" hangingPunct="0">
                        <a:lnSpc>
                          <a:spcPct val="88000"/>
                        </a:lnSpc>
                        <a:spcAft>
                          <a:spcPts val="1000"/>
                        </a:spcAft>
                      </a:pPr>
                      <a:r>
                        <a:rPr lang="en-US" sz="1400" dirty="0">
                          <a:effectLst/>
                          <a:latin typeface="Times New Roman" panose="02020603050405020304" pitchFamily="18" charset="0"/>
                          <a:cs typeface="Times New Roman" panose="02020603050405020304" pitchFamily="18" charset="0"/>
                        </a:rPr>
                        <a:t>PASS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811" marR="57811" marT="0" marB="0"/>
                </a:tc>
                <a:extLst>
                  <a:ext uri="{0D108BD9-81ED-4DB2-BD59-A6C34878D82A}">
                    <a16:rowId xmlns:a16="http://schemas.microsoft.com/office/drawing/2014/main" val="1838957123"/>
                  </a:ext>
                </a:extLst>
              </a:tr>
            </a:tbl>
          </a:graphicData>
        </a:graphic>
      </p:graphicFrame>
    </p:spTree>
    <p:extLst>
      <p:ext uri="{BB962C8B-B14F-4D97-AF65-F5344CB8AC3E}">
        <p14:creationId xmlns:p14="http://schemas.microsoft.com/office/powerpoint/2010/main" val="41169832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 screenshot, computer&#10;&#10;Description automatically generated">
            <a:extLst>
              <a:ext uri="{FF2B5EF4-FFF2-40B4-BE49-F238E27FC236}">
                <a16:creationId xmlns:a16="http://schemas.microsoft.com/office/drawing/2014/main" id="{6CD14CFA-91F9-41D4-AC5D-684A7C44C7F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7655"/>
          <a:stretch/>
        </p:blipFill>
        <p:spPr>
          <a:xfrm>
            <a:off x="1806174" y="2137879"/>
            <a:ext cx="8248347" cy="4276175"/>
          </a:xfrm>
          <a:prstGeom prst="rect">
            <a:avLst/>
          </a:prstGeom>
          <a:ln>
            <a:noFill/>
          </a:ln>
          <a:effectLst>
            <a:outerShdw blurRad="292100" dist="139700" dir="2700000" algn="tl" rotWithShape="0">
              <a:srgbClr val="333333">
                <a:alpha val="65000"/>
              </a:srgbClr>
            </a:outerShdw>
          </a:effectLst>
        </p:spPr>
      </p:pic>
      <p:sp>
        <p:nvSpPr>
          <p:cNvPr id="2" name="Title 1">
            <a:extLst>
              <a:ext uri="{FF2B5EF4-FFF2-40B4-BE49-F238E27FC236}">
                <a16:creationId xmlns:a16="http://schemas.microsoft.com/office/drawing/2014/main" id="{BC357E69-C941-4E15-A49C-7FB23056D8B7}"/>
              </a:ext>
            </a:extLst>
          </p:cNvPr>
          <p:cNvSpPr>
            <a:spLocks noGrp="1"/>
          </p:cNvSpPr>
          <p:nvPr>
            <p:ph type="title"/>
          </p:nvPr>
        </p:nvSpPr>
        <p:spPr/>
        <p:txBody>
          <a:bodyPr/>
          <a:lstStyle/>
          <a:p>
            <a:r>
              <a:rPr lang="en-IN" dirty="0"/>
              <a:t>TESTING</a:t>
            </a:r>
          </a:p>
        </p:txBody>
      </p:sp>
      <p:sp>
        <p:nvSpPr>
          <p:cNvPr id="5" name="TextBox 4">
            <a:extLst>
              <a:ext uri="{FF2B5EF4-FFF2-40B4-BE49-F238E27FC236}">
                <a16:creationId xmlns:a16="http://schemas.microsoft.com/office/drawing/2014/main" id="{312839D7-D57D-474F-B445-5367E616ED9C}"/>
              </a:ext>
            </a:extLst>
          </p:cNvPr>
          <p:cNvSpPr txBox="1"/>
          <p:nvPr/>
        </p:nvSpPr>
        <p:spPr>
          <a:xfrm>
            <a:off x="4558748" y="6414054"/>
            <a:ext cx="3366052" cy="369332"/>
          </a:xfrm>
          <a:prstGeom prst="rect">
            <a:avLst/>
          </a:prstGeom>
          <a:noFill/>
        </p:spPr>
        <p:txBody>
          <a:bodyPr wrap="square" rtlCol="0">
            <a:spAutoFit/>
          </a:bodyPr>
          <a:lstStyle/>
          <a:p>
            <a:pPr algn="ctr"/>
            <a:r>
              <a:rPr lang="en-IN" dirty="0">
                <a:solidFill>
                  <a:schemeClr val="bg1"/>
                </a:solidFill>
              </a:rPr>
              <a:t>Machine Learning Testing-I</a:t>
            </a:r>
          </a:p>
        </p:txBody>
      </p:sp>
    </p:spTree>
    <p:extLst>
      <p:ext uri="{BB962C8B-B14F-4D97-AF65-F5344CB8AC3E}">
        <p14:creationId xmlns:p14="http://schemas.microsoft.com/office/powerpoint/2010/main" val="11488094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3919D-BE5B-4E0C-B4CE-03F4117E18DA}"/>
              </a:ext>
            </a:extLst>
          </p:cNvPr>
          <p:cNvSpPr>
            <a:spLocks noGrp="1"/>
          </p:cNvSpPr>
          <p:nvPr>
            <p:ph type="title"/>
          </p:nvPr>
        </p:nvSpPr>
        <p:spPr/>
        <p:txBody>
          <a:bodyPr/>
          <a:lstStyle/>
          <a:p>
            <a:r>
              <a:rPr lang="en-IN" dirty="0"/>
              <a:t>TESTING</a:t>
            </a:r>
          </a:p>
        </p:txBody>
      </p:sp>
      <p:pic>
        <p:nvPicPr>
          <p:cNvPr id="5" name="Content Placeholder 4" descr="Text&#10;&#10;Description automatically generated">
            <a:extLst>
              <a:ext uri="{FF2B5EF4-FFF2-40B4-BE49-F238E27FC236}">
                <a16:creationId xmlns:a16="http://schemas.microsoft.com/office/drawing/2014/main" id="{B9D9773E-9A90-4C58-8BCE-72940B5BF12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057"/>
          <a:stretch/>
        </p:blipFill>
        <p:spPr>
          <a:xfrm>
            <a:off x="1903736" y="2169088"/>
            <a:ext cx="7776630" cy="4145069"/>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7B7987CD-3D89-4485-B485-19994DB875BF}"/>
              </a:ext>
            </a:extLst>
          </p:cNvPr>
          <p:cNvSpPr txBox="1"/>
          <p:nvPr/>
        </p:nvSpPr>
        <p:spPr>
          <a:xfrm>
            <a:off x="4558748" y="6414054"/>
            <a:ext cx="3366052" cy="369332"/>
          </a:xfrm>
          <a:prstGeom prst="rect">
            <a:avLst/>
          </a:prstGeom>
          <a:noFill/>
        </p:spPr>
        <p:txBody>
          <a:bodyPr wrap="square" rtlCol="0">
            <a:spAutoFit/>
          </a:bodyPr>
          <a:lstStyle/>
          <a:p>
            <a:pPr algn="ctr"/>
            <a:r>
              <a:rPr lang="en-IN" dirty="0">
                <a:solidFill>
                  <a:schemeClr val="bg1"/>
                </a:solidFill>
              </a:rPr>
              <a:t>Machine Learning Testing-II</a:t>
            </a:r>
          </a:p>
        </p:txBody>
      </p:sp>
    </p:spTree>
    <p:extLst>
      <p:ext uri="{BB962C8B-B14F-4D97-AF65-F5344CB8AC3E}">
        <p14:creationId xmlns:p14="http://schemas.microsoft.com/office/powerpoint/2010/main" val="34290185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7DDF9-30E7-40ED-AAAD-6E660A736741}"/>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A picture containing text, monitor, electronics, computer&#10;&#10;Description automatically generated">
            <a:extLst>
              <a:ext uri="{FF2B5EF4-FFF2-40B4-BE49-F238E27FC236}">
                <a16:creationId xmlns:a16="http://schemas.microsoft.com/office/drawing/2014/main" id="{E7900360-22B7-4B21-8517-A6970A600A3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275"/>
          <a:stretch/>
        </p:blipFill>
        <p:spPr>
          <a:xfrm>
            <a:off x="2057667" y="2167988"/>
            <a:ext cx="7747513" cy="4163553"/>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8FBBA2CB-2D12-4613-9221-C9441EE1CA14}"/>
              </a:ext>
            </a:extLst>
          </p:cNvPr>
          <p:cNvSpPr txBox="1"/>
          <p:nvPr/>
        </p:nvSpPr>
        <p:spPr>
          <a:xfrm>
            <a:off x="4108174" y="6414054"/>
            <a:ext cx="4731026" cy="369332"/>
          </a:xfrm>
          <a:prstGeom prst="rect">
            <a:avLst/>
          </a:prstGeom>
          <a:noFill/>
        </p:spPr>
        <p:txBody>
          <a:bodyPr wrap="square" rtlCol="0">
            <a:spAutoFit/>
          </a:bodyPr>
          <a:lstStyle/>
          <a:p>
            <a:pPr algn="ctr"/>
            <a:r>
              <a:rPr lang="en-IN" dirty="0">
                <a:solidFill>
                  <a:schemeClr val="bg1"/>
                </a:solidFill>
              </a:rPr>
              <a:t>Front End Testing-Initial Implementation</a:t>
            </a:r>
          </a:p>
        </p:txBody>
      </p:sp>
    </p:spTree>
    <p:extLst>
      <p:ext uri="{BB962C8B-B14F-4D97-AF65-F5344CB8AC3E}">
        <p14:creationId xmlns:p14="http://schemas.microsoft.com/office/powerpoint/2010/main" val="33893900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78A1-D4F9-4B87-9261-CE4867FEE44B}"/>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A screenshot of a computer&#10;&#10;Description automatically generated">
            <a:extLst>
              <a:ext uri="{FF2B5EF4-FFF2-40B4-BE49-F238E27FC236}">
                <a16:creationId xmlns:a16="http://schemas.microsoft.com/office/drawing/2014/main" id="{0D029BFD-0FA5-49CC-8D23-7864B9B9C51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057"/>
          <a:stretch/>
        </p:blipFill>
        <p:spPr>
          <a:xfrm>
            <a:off x="1959193" y="2021843"/>
            <a:ext cx="7888191" cy="4204533"/>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D0B35A71-C38E-4DBF-AF64-F3E66FB86812}"/>
              </a:ext>
            </a:extLst>
          </p:cNvPr>
          <p:cNvSpPr txBox="1"/>
          <p:nvPr/>
        </p:nvSpPr>
        <p:spPr>
          <a:xfrm>
            <a:off x="3829878" y="6414054"/>
            <a:ext cx="4585252" cy="369332"/>
          </a:xfrm>
          <a:prstGeom prst="rect">
            <a:avLst/>
          </a:prstGeom>
          <a:noFill/>
        </p:spPr>
        <p:txBody>
          <a:bodyPr wrap="square" rtlCol="0">
            <a:spAutoFit/>
          </a:bodyPr>
          <a:lstStyle/>
          <a:p>
            <a:pPr algn="ctr"/>
            <a:r>
              <a:rPr lang="en-IN" dirty="0">
                <a:solidFill>
                  <a:schemeClr val="bg1"/>
                </a:solidFill>
              </a:rPr>
              <a:t>Front End Testing-Initial Implementation</a:t>
            </a:r>
          </a:p>
        </p:txBody>
      </p:sp>
    </p:spTree>
    <p:extLst>
      <p:ext uri="{BB962C8B-B14F-4D97-AF65-F5344CB8AC3E}">
        <p14:creationId xmlns:p14="http://schemas.microsoft.com/office/powerpoint/2010/main" val="4597618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B6F0A-53B2-4E5B-80C2-172D078A6A48}"/>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A computer screen capture&#10;&#10;Description automatically generated with low confidence">
            <a:extLst>
              <a:ext uri="{FF2B5EF4-FFF2-40B4-BE49-F238E27FC236}">
                <a16:creationId xmlns:a16="http://schemas.microsoft.com/office/drawing/2014/main" id="{158532E1-6A70-4268-ADA9-24F4F418169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057"/>
          <a:stretch/>
        </p:blipFill>
        <p:spPr>
          <a:xfrm>
            <a:off x="2292581" y="2136280"/>
            <a:ext cx="7606837" cy="4054567"/>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41525D9B-F7E3-446B-B452-D11895D0CC76}"/>
              </a:ext>
            </a:extLst>
          </p:cNvPr>
          <p:cNvSpPr txBox="1"/>
          <p:nvPr/>
        </p:nvSpPr>
        <p:spPr>
          <a:xfrm>
            <a:off x="3829878" y="6414054"/>
            <a:ext cx="4585252" cy="369332"/>
          </a:xfrm>
          <a:prstGeom prst="rect">
            <a:avLst/>
          </a:prstGeom>
          <a:noFill/>
        </p:spPr>
        <p:txBody>
          <a:bodyPr wrap="square" rtlCol="0">
            <a:spAutoFit/>
          </a:bodyPr>
          <a:lstStyle/>
          <a:p>
            <a:pPr algn="ctr"/>
            <a:r>
              <a:rPr lang="en-IN" dirty="0">
                <a:solidFill>
                  <a:schemeClr val="bg1"/>
                </a:solidFill>
              </a:rPr>
              <a:t>Front End Testing-Final Implementation</a:t>
            </a:r>
          </a:p>
        </p:txBody>
      </p:sp>
    </p:spTree>
    <p:extLst>
      <p:ext uri="{BB962C8B-B14F-4D97-AF65-F5344CB8AC3E}">
        <p14:creationId xmlns:p14="http://schemas.microsoft.com/office/powerpoint/2010/main" val="8815669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5916-7316-4455-8492-9D38CBCA76EF}"/>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A screenshot of a computer&#10;&#10;Description automatically generated">
            <a:extLst>
              <a:ext uri="{FF2B5EF4-FFF2-40B4-BE49-F238E27FC236}">
                <a16:creationId xmlns:a16="http://schemas.microsoft.com/office/drawing/2014/main" id="{568118FA-68E5-4CA0-9AFB-025BC867768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275"/>
          <a:stretch/>
        </p:blipFill>
        <p:spPr>
          <a:xfrm>
            <a:off x="2001395" y="2153921"/>
            <a:ext cx="7775649" cy="4178674"/>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F360B476-1672-4094-B2D0-E0D6E216F039}"/>
              </a:ext>
            </a:extLst>
          </p:cNvPr>
          <p:cNvSpPr txBox="1"/>
          <p:nvPr/>
        </p:nvSpPr>
        <p:spPr>
          <a:xfrm>
            <a:off x="3829878" y="6414054"/>
            <a:ext cx="4585252" cy="369332"/>
          </a:xfrm>
          <a:prstGeom prst="rect">
            <a:avLst/>
          </a:prstGeom>
          <a:noFill/>
        </p:spPr>
        <p:txBody>
          <a:bodyPr wrap="square" rtlCol="0">
            <a:spAutoFit/>
          </a:bodyPr>
          <a:lstStyle/>
          <a:p>
            <a:pPr algn="ctr"/>
            <a:r>
              <a:rPr lang="en-IN" dirty="0">
                <a:solidFill>
                  <a:schemeClr val="bg1"/>
                </a:solidFill>
              </a:rPr>
              <a:t>Front End Testing-Final Implementation</a:t>
            </a:r>
          </a:p>
        </p:txBody>
      </p:sp>
    </p:spTree>
    <p:extLst>
      <p:ext uri="{BB962C8B-B14F-4D97-AF65-F5344CB8AC3E}">
        <p14:creationId xmlns:p14="http://schemas.microsoft.com/office/powerpoint/2010/main" val="33458636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C2FAFC7-F4A9-4C61-8564-C472F84E71B4}"/>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rPr>
              <a:t>ABSTRACT</a:t>
            </a:r>
          </a:p>
        </p:txBody>
      </p:sp>
      <p:sp>
        <p:nvSpPr>
          <p:cNvPr id="3" name="Content Placeholder 2">
            <a:extLst>
              <a:ext uri="{FF2B5EF4-FFF2-40B4-BE49-F238E27FC236}">
                <a16:creationId xmlns:a16="http://schemas.microsoft.com/office/drawing/2014/main" id="{C6719DFA-31C6-4A87-B107-607AE4B874AE}"/>
              </a:ext>
            </a:extLst>
          </p:cNvPr>
          <p:cNvSpPr>
            <a:spLocks noGrp="1"/>
          </p:cNvSpPr>
          <p:nvPr>
            <p:ph idx="1"/>
          </p:nvPr>
        </p:nvSpPr>
        <p:spPr>
          <a:xfrm>
            <a:off x="5287995" y="661106"/>
            <a:ext cx="6257362" cy="5503101"/>
          </a:xfrm>
        </p:spPr>
        <p:txBody>
          <a:bodyPr anchor="ctr">
            <a:normAutofit/>
          </a:bodyPr>
          <a:lstStyle/>
          <a:p>
            <a:pPr algn="just">
              <a:buFont typeface="Wingdings" panose="05000000000000000000" pitchFamily="2" charset="2"/>
              <a:buChar char="Ø"/>
            </a:pPr>
            <a:r>
              <a:rPr lang="en-GB" sz="2000" dirty="0">
                <a:solidFill>
                  <a:schemeClr val="bg1"/>
                </a:solidFill>
                <a:effectLst/>
                <a:latin typeface="Times New Roman" panose="02020603050405020304" pitchFamily="18" charset="0"/>
                <a:ea typeface="Times New Roman" panose="02020603050405020304" pitchFamily="18" charset="0"/>
              </a:rPr>
              <a:t>The advent of the World Wide Web and the rapid adoption of social media platforms (such as Facebook and Twitter) paved the way for information dissemination that has never been witnessed in human history before. With the current usage of social media platforms, consumers are creating and sharing more information than ever before, some of which are misleading with no relevance to reality. In this work, we propose to use a machine learning ensemble approach for automated classification of news articles. The extensive spread of fake news has the potential for extremely negative impacts on individuals and society. Therefore, fake news detection on social media has recently become an emerging research that is attracting tremendous attention. . It is how we would implement our fake news detection project in Python. It is another one of the problems that are recognized as a machine learning problem.</a:t>
            </a:r>
            <a:endParaRPr lang="en-IN" sz="2000" dirty="0">
              <a:solidFill>
                <a:schemeClr val="bg1"/>
              </a:solidFill>
            </a:endParaRPr>
          </a:p>
        </p:txBody>
      </p:sp>
    </p:spTree>
    <p:extLst>
      <p:ext uri="{BB962C8B-B14F-4D97-AF65-F5344CB8AC3E}">
        <p14:creationId xmlns:p14="http://schemas.microsoft.com/office/powerpoint/2010/main" val="34769274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558D9-E5A6-4CA1-9750-4A16F60FB5E8}"/>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Graphical user interface, website&#10;&#10;Description automatically generated">
            <a:extLst>
              <a:ext uri="{FF2B5EF4-FFF2-40B4-BE49-F238E27FC236}">
                <a16:creationId xmlns:a16="http://schemas.microsoft.com/office/drawing/2014/main" id="{656812FD-068C-4CCA-AD85-B75514D817D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448"/>
          <a:stretch/>
        </p:blipFill>
        <p:spPr>
          <a:xfrm>
            <a:off x="1891502" y="2078587"/>
            <a:ext cx="8011431" cy="4252641"/>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1030FC22-6BDD-4E10-8679-59464A2D5490}"/>
              </a:ext>
            </a:extLst>
          </p:cNvPr>
          <p:cNvSpPr txBox="1"/>
          <p:nvPr/>
        </p:nvSpPr>
        <p:spPr>
          <a:xfrm>
            <a:off x="3829878" y="6414054"/>
            <a:ext cx="4585252" cy="369332"/>
          </a:xfrm>
          <a:prstGeom prst="rect">
            <a:avLst/>
          </a:prstGeom>
          <a:noFill/>
        </p:spPr>
        <p:txBody>
          <a:bodyPr wrap="square" rtlCol="0">
            <a:spAutoFit/>
          </a:bodyPr>
          <a:lstStyle/>
          <a:p>
            <a:pPr algn="ctr"/>
            <a:r>
              <a:rPr lang="en-IN" dirty="0">
                <a:solidFill>
                  <a:schemeClr val="bg1"/>
                </a:solidFill>
              </a:rPr>
              <a:t>Front End Testing-Final Implementation</a:t>
            </a:r>
          </a:p>
        </p:txBody>
      </p:sp>
    </p:spTree>
    <p:extLst>
      <p:ext uri="{BB962C8B-B14F-4D97-AF65-F5344CB8AC3E}">
        <p14:creationId xmlns:p14="http://schemas.microsoft.com/office/powerpoint/2010/main" val="1415713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4FA50-9433-4E01-8E5B-D051DC6C2623}"/>
              </a:ext>
            </a:extLst>
          </p:cNvPr>
          <p:cNvSpPr>
            <a:spLocks noGrp="1"/>
          </p:cNvSpPr>
          <p:nvPr>
            <p:ph type="title"/>
          </p:nvPr>
        </p:nvSpPr>
        <p:spPr/>
        <p:txBody>
          <a:bodyPr/>
          <a:lstStyle/>
          <a:p>
            <a:r>
              <a:rPr lang="en-US" dirty="0"/>
              <a:t>Implementation</a:t>
            </a:r>
          </a:p>
        </p:txBody>
      </p:sp>
      <p:pic>
        <p:nvPicPr>
          <p:cNvPr id="5" name="Content Placeholder 4">
            <a:extLst>
              <a:ext uri="{FF2B5EF4-FFF2-40B4-BE49-F238E27FC236}">
                <a16:creationId xmlns:a16="http://schemas.microsoft.com/office/drawing/2014/main" id="{FBAE80DA-E21D-4E6A-9BD1-56A4F28AD92D}"/>
              </a:ext>
            </a:extLst>
          </p:cNvPr>
          <p:cNvPicPr>
            <a:picLocks noGrp="1" noChangeAspect="1"/>
          </p:cNvPicPr>
          <p:nvPr>
            <p:ph idx="1"/>
          </p:nvPr>
        </p:nvPicPr>
        <p:blipFill>
          <a:blip r:embed="rId2"/>
          <a:stretch>
            <a:fillRect/>
          </a:stretch>
        </p:blipFill>
        <p:spPr>
          <a:xfrm>
            <a:off x="1823609" y="2164522"/>
            <a:ext cx="8006745" cy="4501596"/>
          </a:xfrm>
        </p:spPr>
      </p:pic>
    </p:spTree>
    <p:extLst>
      <p:ext uri="{BB962C8B-B14F-4D97-AF65-F5344CB8AC3E}">
        <p14:creationId xmlns:p14="http://schemas.microsoft.com/office/powerpoint/2010/main" val="2679491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00F7E-9717-4CAC-8EDF-4B3C67F7A0C2}"/>
              </a:ext>
            </a:extLst>
          </p:cNvPr>
          <p:cNvSpPr>
            <a:spLocks noGrp="1"/>
          </p:cNvSpPr>
          <p:nvPr>
            <p:ph type="title"/>
          </p:nvPr>
        </p:nvSpPr>
        <p:spPr/>
        <p:txBody>
          <a:bodyPr/>
          <a:lstStyle/>
          <a:p>
            <a:r>
              <a:rPr lang="en-IN" sz="3600" dirty="0">
                <a:solidFill>
                  <a:srgbClr val="FFFFFF"/>
                </a:solidFill>
              </a:rPr>
              <a:t>IMPLEMENTATION</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4A2169D2-774C-4EE9-8CDF-37D05574A55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6229"/>
          <a:stretch/>
        </p:blipFill>
        <p:spPr>
          <a:xfrm>
            <a:off x="2005552" y="2046955"/>
            <a:ext cx="7891434" cy="4154309"/>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9E81E19C-4B77-4701-8DDF-F2505F93E35F}"/>
              </a:ext>
            </a:extLst>
          </p:cNvPr>
          <p:cNvSpPr txBox="1"/>
          <p:nvPr/>
        </p:nvSpPr>
        <p:spPr>
          <a:xfrm>
            <a:off x="3829878" y="6414054"/>
            <a:ext cx="4585252" cy="369332"/>
          </a:xfrm>
          <a:prstGeom prst="rect">
            <a:avLst/>
          </a:prstGeom>
          <a:noFill/>
        </p:spPr>
        <p:txBody>
          <a:bodyPr wrap="square" rtlCol="0">
            <a:spAutoFit/>
          </a:bodyPr>
          <a:lstStyle/>
          <a:p>
            <a:pPr algn="ctr"/>
            <a:r>
              <a:rPr lang="en-IN" dirty="0">
                <a:solidFill>
                  <a:schemeClr val="bg1"/>
                </a:solidFill>
              </a:rPr>
              <a:t>Front End Testing-Final Implementation</a:t>
            </a:r>
          </a:p>
        </p:txBody>
      </p:sp>
    </p:spTree>
    <p:extLst>
      <p:ext uri="{BB962C8B-B14F-4D97-AF65-F5344CB8AC3E}">
        <p14:creationId xmlns:p14="http://schemas.microsoft.com/office/powerpoint/2010/main" val="36020390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0021D-D54E-4295-8F75-442EDE9CAA0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E310ECB-D88C-4043-B3CC-033CCED03D34}"/>
              </a:ext>
            </a:extLst>
          </p:cNvPr>
          <p:cNvSpPr>
            <a:spLocks noGrp="1"/>
          </p:cNvSpPr>
          <p:nvPr>
            <p:ph idx="1"/>
          </p:nvPr>
        </p:nvSpPr>
        <p:spPr/>
        <p:txBody>
          <a:bodyPr/>
          <a:lstStyle/>
          <a:p>
            <a:r>
              <a:rPr lang="en-US" dirty="0">
                <a:solidFill>
                  <a:schemeClr val="bg1"/>
                </a:solidFill>
              </a:rPr>
              <a:t>This was our project about Fake News detection through machine learning. Our mission is to find problems which come in daily life and to solve them through machine learning and Ai. </a:t>
            </a:r>
          </a:p>
          <a:p>
            <a:r>
              <a:rPr lang="en-US" dirty="0">
                <a:solidFill>
                  <a:schemeClr val="bg1"/>
                </a:solidFill>
              </a:rPr>
              <a:t>Our vision is to make our machines self automated for things like this, detecting fake news . To produce more and more automated projects and to implement them directly into the OS to make them fully independent and also user wont need to go somewhere else to use them. </a:t>
            </a:r>
          </a:p>
        </p:txBody>
      </p:sp>
    </p:spTree>
    <p:extLst>
      <p:ext uri="{BB962C8B-B14F-4D97-AF65-F5344CB8AC3E}">
        <p14:creationId xmlns:p14="http://schemas.microsoft.com/office/powerpoint/2010/main" val="14002312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D8D66-A940-4785-AFDF-BBC80D51752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E8FB4B1-E043-475D-8C81-F8678191583A}"/>
              </a:ext>
            </a:extLst>
          </p:cNvPr>
          <p:cNvSpPr>
            <a:spLocks noGrp="1"/>
          </p:cNvSpPr>
          <p:nvPr>
            <p:ph idx="1"/>
          </p:nvPr>
        </p:nvSpPr>
        <p:spPr>
          <a:xfrm>
            <a:off x="680321" y="2040834"/>
            <a:ext cx="10888827" cy="4625009"/>
          </a:xfrm>
        </p:spPr>
        <p:txBody>
          <a:bodyPr>
            <a:normAutofit fontScale="92500" lnSpcReduction="20000"/>
          </a:bodyPr>
          <a:lstStyle/>
          <a:p>
            <a:pPr marL="0" marR="0" hangingPunct="0">
              <a:lnSpc>
                <a:spcPct val="115000"/>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Limitation of Project:</a:t>
            </a:r>
            <a:endParaRPr lang="en-US" sz="1800" b="1" dirty="0">
              <a:latin typeface="Calibri" panose="020F0502020204030204" pitchFamily="34" charset="0"/>
              <a:ea typeface="Times New Roman" panose="02020603050405020304" pitchFamily="18" charset="0"/>
              <a:cs typeface="Times New Roman" panose="02020603050405020304" pitchFamily="18" charset="0"/>
            </a:endParaRPr>
          </a:p>
          <a:p>
            <a:pPr marL="0" marR="0" indent="0" hangingPunct="0">
              <a:lnSpc>
                <a:spcPct val="115000"/>
              </a:lnSpc>
              <a:spcBef>
                <a:spcPts val="0"/>
              </a:spcBef>
              <a:spcAft>
                <a:spcPts val="0"/>
              </a:spcAft>
              <a:buNone/>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0"/>
              </a:spcBef>
              <a:spcAft>
                <a:spcPts val="0"/>
              </a:spcAf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Limitations of our project are obvious as it is the first step towards fake news detection using machine learning.</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Fake news usually spreads on mobile phone, and we only have a pc interface for now.</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Very few people will come to the pc website after looking the news on mobile phone.</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Language is a very big barrier as for now our machine has learned only with English language data.</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People needs a more efficient way to check if the news is fake or not.</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 have trained out data as good as possible but with new cases happen every day in this world our ML model needs to be trained frequently.</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0"/>
              </a:spcBef>
              <a:spcAft>
                <a:spcPts val="0"/>
              </a:spcAf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50800" marR="0">
              <a:lnSpc>
                <a:spcPct val="115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Future Enhancement:</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indent="0">
              <a:lnSpc>
                <a:spcPct val="115000"/>
              </a:lnSpc>
              <a:spcBef>
                <a:spcPts val="0"/>
              </a:spcBef>
              <a:spcAft>
                <a:spcPts val="0"/>
              </a:spcAft>
              <a:buNone/>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Main goal of using Machine Learning for using Fake news detection is that any machine any device could itself automatically detect a fake news as soon as possible it is shared or sensed.</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Implementing this inside an app.</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Collecting data of different languages and training our model more and more with that data, so that it can work and detect news of different languages.</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SzPts val="1000"/>
              <a:buFont typeface="Symbol" panose="05050102010706020507" pitchFamily="18" charset="2"/>
              <a:buChar char=""/>
              <a:tabLst>
                <a:tab pos="457200" algn="l"/>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Collecting fresh data from users too, to train our model more and more.</a:t>
            </a:r>
            <a:endParaRPr lang="en-US" sz="18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797414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8D668-B236-4B66-AD3C-CACE908995C9}"/>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F67352CA-A1C2-49EA-A0EF-6E51F7988552}"/>
              </a:ext>
            </a:extLst>
          </p:cNvPr>
          <p:cNvSpPr>
            <a:spLocks noGrp="1"/>
          </p:cNvSpPr>
          <p:nvPr>
            <p:ph idx="1"/>
          </p:nvPr>
        </p:nvSpPr>
        <p:spPr>
          <a:xfrm>
            <a:off x="932112" y="2323621"/>
            <a:ext cx="9613861" cy="3599316"/>
          </a:xfrm>
          <a:effectLst>
            <a:outerShdw blurRad="50800" dist="38100" algn="l" rotWithShape="0">
              <a:prstClr val="black">
                <a:alpha val="40000"/>
              </a:prstClr>
            </a:outerShdw>
          </a:effectLst>
        </p:spPr>
        <p:txBody>
          <a:bodyPr/>
          <a:lstStyle/>
          <a:p>
            <a:pPr marL="0" indent="0" algn="ctr">
              <a:buNone/>
            </a:pPr>
            <a:endParaRPr lang="en-IN" dirty="0">
              <a:solidFill>
                <a:schemeClr val="bg1"/>
              </a:solidFill>
            </a:endParaRPr>
          </a:p>
          <a:p>
            <a:pPr marL="0" indent="0" algn="ctr">
              <a:buNone/>
            </a:pPr>
            <a:endParaRPr lang="en-IN" dirty="0">
              <a:solidFill>
                <a:schemeClr val="bg1"/>
              </a:solidFill>
            </a:endParaRPr>
          </a:p>
          <a:p>
            <a:pPr marL="0" indent="0" algn="ctr">
              <a:buNone/>
            </a:pPr>
            <a:endParaRPr lang="en-IN" dirty="0">
              <a:solidFill>
                <a:schemeClr val="bg1"/>
              </a:solidFill>
            </a:endParaRPr>
          </a:p>
          <a:p>
            <a:pPr marL="0" indent="0" algn="ctr">
              <a:buNone/>
            </a:pPr>
            <a:r>
              <a:rPr lang="en-IN" sz="7200" b="1" dirty="0">
                <a:solidFill>
                  <a:schemeClr val="bg1"/>
                </a:solidFill>
                <a:effectLst>
                  <a:outerShdw blurRad="38100" dist="38100" dir="2700000" algn="tl">
                    <a:srgbClr val="000000">
                      <a:alpha val="43137"/>
                    </a:srgbClr>
                  </a:outerShdw>
                  <a:reflection blurRad="6350" stA="60000" endA="900" endPos="60000" dist="60007" dir="5400000" sy="-100000" algn="bl" rotWithShape="0"/>
                </a:effectLst>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7650615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EC2EB80-7437-474A-8C7D-5BBDE7BABB6A}"/>
              </a:ext>
            </a:extLst>
          </p:cNvPr>
          <p:cNvSpPr>
            <a:spLocks noGrp="1"/>
          </p:cNvSpPr>
          <p:nvPr>
            <p:ph type="title"/>
          </p:nvPr>
        </p:nvSpPr>
        <p:spPr>
          <a:xfrm>
            <a:off x="680321" y="2063262"/>
            <a:ext cx="3739279" cy="2661052"/>
          </a:xfrm>
        </p:spPr>
        <p:txBody>
          <a:bodyPr>
            <a:normAutofit/>
          </a:bodyPr>
          <a:lstStyle/>
          <a:p>
            <a:pPr algn="r"/>
            <a:r>
              <a:rPr lang="en-IN" sz="4100" dirty="0">
                <a:solidFill>
                  <a:srgbClr val="FFFFFF"/>
                </a:solidFill>
              </a:rPr>
              <a:t>INTRODUCTION</a:t>
            </a:r>
          </a:p>
        </p:txBody>
      </p:sp>
      <p:sp>
        <p:nvSpPr>
          <p:cNvPr id="3" name="Content Placeholder 2">
            <a:extLst>
              <a:ext uri="{FF2B5EF4-FFF2-40B4-BE49-F238E27FC236}">
                <a16:creationId xmlns:a16="http://schemas.microsoft.com/office/drawing/2014/main" id="{1402485E-9DA3-4D5A-8B49-5198E810D1FD}"/>
              </a:ext>
            </a:extLst>
          </p:cNvPr>
          <p:cNvSpPr>
            <a:spLocks noGrp="1"/>
          </p:cNvSpPr>
          <p:nvPr>
            <p:ph idx="1"/>
          </p:nvPr>
        </p:nvSpPr>
        <p:spPr>
          <a:xfrm>
            <a:off x="5287995" y="661106"/>
            <a:ext cx="6257362" cy="5503101"/>
          </a:xfrm>
        </p:spPr>
        <p:txBody>
          <a:bodyPr anchor="ctr">
            <a:normAutofit lnSpcReduction="10000"/>
          </a:bodyPr>
          <a:lstStyle/>
          <a:p>
            <a:pPr algn="just"/>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term “Fake News” was a lot less unheard of and not prevalent a couple of decades ago but in this digital era of social media, it has surfaced as a huge monster. Fake news, information bubbles, news manipulation and the lack of trust in the media are growing problems within our society. . However, in order to start addressing this problem, an in-depth understanding of fake news and its origins is required. Only then one can look into the different techniques and fields of machine learning (ML), natural language processing (NLP) and artificial intelligence (AI) that could help us fight this situation. “Fake news” has been used in a multitude of ways in the last half a year and multiple definitions have been given. For instance, the New York Times defines it as “a made-up story with an intention to deceive In its purest form, fake news is completely made up, manipulated to resemble credible journalism and attract maximum attention and, with it, advertising revenue. Despite all these shortcomings, several entities have tried to categorize fake news in different manners. </a:t>
            </a:r>
            <a:endParaRPr lang="en-IN" sz="20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p>
            <a:endParaRPr lang="en-IN" sz="1700" dirty="0">
              <a:solidFill>
                <a:srgbClr val="FFFFFF"/>
              </a:solidFill>
            </a:endParaRPr>
          </a:p>
        </p:txBody>
      </p:sp>
    </p:spTree>
    <p:extLst>
      <p:ext uri="{BB962C8B-B14F-4D97-AF65-F5344CB8AC3E}">
        <p14:creationId xmlns:p14="http://schemas.microsoft.com/office/powerpoint/2010/main" val="18210843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B768927-D759-436B-BFF9-C3E0D6BDDDC6}"/>
              </a:ext>
            </a:extLst>
          </p:cNvPr>
          <p:cNvSpPr>
            <a:spLocks noGrp="1"/>
          </p:cNvSpPr>
          <p:nvPr>
            <p:ph idx="1"/>
          </p:nvPr>
        </p:nvSpPr>
        <p:spPr>
          <a:xfrm>
            <a:off x="5287995" y="661106"/>
            <a:ext cx="6257362" cy="5503101"/>
          </a:xfrm>
        </p:spPr>
        <p:txBody>
          <a:bodyPr anchor="ctr">
            <a:normAutofit/>
          </a:bodyPr>
          <a:lstStyle/>
          <a:p>
            <a:pPr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These days’ fake news is creating different issues from sarcastic articles to fabricated news and planned government propaganda in some outlets. Fake news and lack of trust in the media are growing problems with huge ramifications in our society. Obviously, a purposely misleading story is “fake news “ but lately blathering social media’s discourse is changing its definition. Some of them now use the term to dismiss the facts counter to their preferred viewpoints.</a:t>
            </a:r>
          </a:p>
          <a:p>
            <a:pPr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The importance of disinformation within American political discourse was the subject of weighty attention , particularly following the American presidential election. The term 'fake news' became common parlance for the issue, particularly to describe factually incorrect and misleading articles published mostly for the purpose of making money through page views. In this paper, it is  seeked to produce a model that can accurately predict the likelihood that a given article is fake news.</a:t>
            </a:r>
          </a:p>
          <a:p>
            <a:endParaRPr lang="en-IN" sz="2000" dirty="0">
              <a:solidFill>
                <a:srgbClr val="FFFFFF"/>
              </a:solidFill>
            </a:endParaRPr>
          </a:p>
        </p:txBody>
      </p:sp>
      <p:sp>
        <p:nvSpPr>
          <p:cNvPr id="19" name="Title 1">
            <a:extLst>
              <a:ext uri="{FF2B5EF4-FFF2-40B4-BE49-F238E27FC236}">
                <a16:creationId xmlns:a16="http://schemas.microsoft.com/office/drawing/2014/main" id="{D8915BD3-11A8-40DB-BFB5-47EDF62E0165}"/>
              </a:ext>
            </a:extLst>
          </p:cNvPr>
          <p:cNvSpPr>
            <a:spLocks noGrp="1"/>
          </p:cNvSpPr>
          <p:nvPr>
            <p:ph type="title"/>
          </p:nvPr>
        </p:nvSpPr>
        <p:spPr>
          <a:xfrm>
            <a:off x="680321" y="2063262"/>
            <a:ext cx="3739279" cy="2661052"/>
          </a:xfrm>
        </p:spPr>
        <p:txBody>
          <a:bodyPr>
            <a:normAutofit/>
          </a:bodyPr>
          <a:lstStyle/>
          <a:p>
            <a:pPr algn="r"/>
            <a:r>
              <a:rPr lang="en-IN" sz="4100" dirty="0">
                <a:solidFill>
                  <a:srgbClr val="FFFFFF"/>
                </a:solidFill>
              </a:rPr>
              <a:t>INTRODUCTION</a:t>
            </a:r>
          </a:p>
        </p:txBody>
      </p:sp>
    </p:spTree>
    <p:extLst>
      <p:ext uri="{BB962C8B-B14F-4D97-AF65-F5344CB8AC3E}">
        <p14:creationId xmlns:p14="http://schemas.microsoft.com/office/powerpoint/2010/main" val="39994411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DCDF9AC-E904-42B9-A132-68F37CB25F4E}"/>
              </a:ext>
            </a:extLst>
          </p:cNvPr>
          <p:cNvSpPr>
            <a:spLocks noGrp="1"/>
          </p:cNvSpPr>
          <p:nvPr>
            <p:ph idx="1"/>
          </p:nvPr>
        </p:nvSpPr>
        <p:spPr>
          <a:xfrm>
            <a:off x="5287995" y="661106"/>
            <a:ext cx="6257362" cy="5503101"/>
          </a:xfrm>
        </p:spPr>
        <p:txBody>
          <a:bodyPr anchor="ctr">
            <a:normAutofit/>
          </a:bodyPr>
          <a:lstStyle/>
          <a:p>
            <a:pPr algn="just">
              <a:buFont typeface="Wingdings" panose="05000000000000000000" pitchFamily="2" charset="2"/>
              <a:buChar char="Ø"/>
            </a:pPr>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Detecting fake news on social media poses several new and challenging research problems. The content of fake news is rather diverse in terms of topics, styles and media platforms, and fake news attempts to distort truth with diverse linguistic styles while simultaneously mocking true news. Thus, existing hand-crafted and data-specific textual features are generally not sufficient for fake news detection. Fake news is usually related to newly emerging, time-critical events, which may not have been properly verified by existing knowledge bases due to the lack of corroborating evidence or claims.</a:t>
            </a:r>
          </a:p>
          <a:p>
            <a:pPr marL="0" indent="0">
              <a:buNone/>
            </a:pPr>
            <a:endParaRPr lang="en-IN" sz="20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p>
            <a:pPr>
              <a:buFont typeface="Wingdings" panose="05000000000000000000" pitchFamily="2" charset="2"/>
              <a:buChar char="Ø"/>
            </a:pPr>
            <a:r>
              <a:rPr lang="en-US" sz="2000" b="1"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FUNCTIONALITY:</a:t>
            </a:r>
          </a:p>
          <a:p>
            <a:pPr lvl="1">
              <a:buFont typeface="Wingdings" panose="05000000000000000000" pitchFamily="2" charset="2"/>
              <a:buChar char="§"/>
            </a:pPr>
            <a:r>
              <a:rPr lang="en-IN" dirty="0">
                <a:solidFill>
                  <a:schemeClr val="bg1"/>
                </a:solidFill>
                <a:latin typeface="Times New Roman" panose="02020603050405020304" pitchFamily="18" charset="0"/>
                <a:cs typeface="Times New Roman" panose="02020603050405020304" pitchFamily="18" charset="0"/>
              </a:rPr>
              <a:t>Detection of fake news</a:t>
            </a:r>
          </a:p>
          <a:p>
            <a:pPr lvl="1">
              <a:buFont typeface="Wingdings" panose="05000000000000000000" pitchFamily="2" charset="2"/>
              <a:buChar char="§"/>
            </a:pPr>
            <a:r>
              <a:rPr lang="en-IN" dirty="0">
                <a:solidFill>
                  <a:schemeClr val="bg1"/>
                </a:solidFill>
                <a:latin typeface="Times New Roman" panose="02020603050405020304" pitchFamily="18" charset="0"/>
                <a:cs typeface="Times New Roman" panose="02020603050405020304" pitchFamily="18" charset="0"/>
              </a:rPr>
              <a:t>Watch Live news feeds</a:t>
            </a:r>
          </a:p>
          <a:p>
            <a:pPr lvl="1">
              <a:buFont typeface="Wingdings" panose="05000000000000000000" pitchFamily="2" charset="2"/>
              <a:buChar char="§"/>
            </a:pPr>
            <a:r>
              <a:rPr lang="en-IN" dirty="0">
                <a:solidFill>
                  <a:schemeClr val="bg1"/>
                </a:solidFill>
                <a:latin typeface="Times New Roman" panose="02020603050405020304" pitchFamily="18" charset="0"/>
                <a:cs typeface="Times New Roman" panose="02020603050405020304" pitchFamily="18" charset="0"/>
              </a:rPr>
              <a:t>Retrieve trusted news sources</a:t>
            </a:r>
          </a:p>
        </p:txBody>
      </p:sp>
      <p:sp>
        <p:nvSpPr>
          <p:cNvPr id="9" name="Title 1">
            <a:extLst>
              <a:ext uri="{FF2B5EF4-FFF2-40B4-BE49-F238E27FC236}">
                <a16:creationId xmlns:a16="http://schemas.microsoft.com/office/drawing/2014/main" id="{AB9D80C7-BDD1-4F7B-89D6-76C88CCFADE8}"/>
              </a:ext>
            </a:extLst>
          </p:cNvPr>
          <p:cNvSpPr>
            <a:spLocks noGrp="1"/>
          </p:cNvSpPr>
          <p:nvPr>
            <p:ph type="title"/>
          </p:nvPr>
        </p:nvSpPr>
        <p:spPr>
          <a:xfrm>
            <a:off x="680321" y="2063262"/>
            <a:ext cx="3739279" cy="2661052"/>
          </a:xfrm>
        </p:spPr>
        <p:txBody>
          <a:bodyPr>
            <a:normAutofit/>
          </a:bodyPr>
          <a:lstStyle/>
          <a:p>
            <a:pPr algn="r"/>
            <a:r>
              <a:rPr lang="en-IN" sz="4100" dirty="0">
                <a:solidFill>
                  <a:srgbClr val="FFFFFF"/>
                </a:solidFill>
              </a:rPr>
              <a:t>INTRODUCTION</a:t>
            </a:r>
          </a:p>
        </p:txBody>
      </p:sp>
    </p:spTree>
    <p:extLst>
      <p:ext uri="{BB962C8B-B14F-4D97-AF65-F5344CB8AC3E}">
        <p14:creationId xmlns:p14="http://schemas.microsoft.com/office/powerpoint/2010/main" val="15610390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C79F2D5-3B99-46B1-B4A9-6D28711D771A}"/>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effectLst/>
                <a:latin typeface="Calibri" panose="020F0502020204030204" pitchFamily="34" charset="0"/>
                <a:ea typeface="Calibri" panose="020F0502020204030204" pitchFamily="34" charset="0"/>
                <a:cs typeface="Mangal" panose="02040503050203030202" pitchFamily="18" charset="0"/>
              </a:rPr>
              <a:t>LITERATURE REVIEW </a:t>
            </a:r>
            <a:endParaRPr lang="en-IN" sz="4400" dirty="0">
              <a:solidFill>
                <a:srgbClr val="FFFFFF"/>
              </a:solidFill>
            </a:endParaRPr>
          </a:p>
        </p:txBody>
      </p:sp>
      <p:sp>
        <p:nvSpPr>
          <p:cNvPr id="3" name="Content Placeholder 2">
            <a:extLst>
              <a:ext uri="{FF2B5EF4-FFF2-40B4-BE49-F238E27FC236}">
                <a16:creationId xmlns:a16="http://schemas.microsoft.com/office/drawing/2014/main" id="{D04DC97C-6808-4ABC-A4E8-606DE125DAB4}"/>
              </a:ext>
            </a:extLst>
          </p:cNvPr>
          <p:cNvSpPr>
            <a:spLocks noGrp="1"/>
          </p:cNvSpPr>
          <p:nvPr>
            <p:ph idx="1"/>
          </p:nvPr>
        </p:nvSpPr>
        <p:spPr>
          <a:xfrm>
            <a:off x="5254317" y="677449"/>
            <a:ext cx="6257362" cy="5503101"/>
          </a:xfrm>
        </p:spPr>
        <p:txBody>
          <a:bodyPr anchor="ctr">
            <a:normAutofit/>
          </a:bodyPr>
          <a:lstStyle/>
          <a:p>
            <a:pPr algn="just"/>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There exists a large body of research on the topic of machine learning methods for deception detection, most of it has been focusing on classifying online reviews and publicly available social media posts. Particularly since late 2016 during the American Presidential election, the question of determining 'fake news' has also been the subject of particular attention within the literature. </a:t>
            </a:r>
            <a:endParaRPr lang="en-IN" sz="20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p>
            <a:pPr algn="just"/>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Fake news is not a new concept. Before the era of digital technology, it was spread through mainly yellow journalism with focus on sensational news such as crime, gossip, disasters and satirical news. The prevalence of fake news relates to the availability of mass media digital tools. Since anyone can publish articles via digital media platforms, online news articles include well researched pieces but also opinion-based arguments or simply false information. </a:t>
            </a: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36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6"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56BE0D0-3E4F-4AF3-9198-FA2FF07EC49C}"/>
              </a:ext>
            </a:extLst>
          </p:cNvPr>
          <p:cNvSpPr>
            <a:spLocks noGrp="1"/>
          </p:cNvSpPr>
          <p:nvPr>
            <p:ph idx="1"/>
          </p:nvPr>
        </p:nvSpPr>
        <p:spPr>
          <a:xfrm>
            <a:off x="5287995" y="661106"/>
            <a:ext cx="6257362" cy="5503101"/>
          </a:xfrm>
        </p:spPr>
        <p:txBody>
          <a:bodyPr anchor="ctr">
            <a:normAutofit/>
          </a:bodyPr>
          <a:lstStyle/>
          <a:p>
            <a:pPr algn="just"/>
            <a:r>
              <a:rPr lang="en-GB" sz="20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a:t>
            </a:r>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tool has been developed to identify fake news that spreads through social media through examining lexical choices that appear in headlines and other intense language structures.</a:t>
            </a:r>
          </a:p>
          <a:p>
            <a:pPr algn="just"/>
            <a:endParaRPr lang="en-GB" sz="20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Another tool, developed to identify fake news on Twitter, has a component called the Twitter Crawler which collects and stores tweets in a database. When a Twitter user wants to check the accuracy of the news found they can copy a link into this application after which the link will be processed for fake news detection. This process is built on an algorithm called the NER (Named Entity Recognition).</a:t>
            </a:r>
            <a:endParaRPr lang="en-IN" sz="20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p>
            <a:endParaRPr lang="en-IN" sz="2000" dirty="0">
              <a:solidFill>
                <a:srgbClr val="FFFFFF"/>
              </a:solidFill>
            </a:endParaRPr>
          </a:p>
        </p:txBody>
      </p:sp>
      <p:sp>
        <p:nvSpPr>
          <p:cNvPr id="9" name="Title 1">
            <a:extLst>
              <a:ext uri="{FF2B5EF4-FFF2-40B4-BE49-F238E27FC236}">
                <a16:creationId xmlns:a16="http://schemas.microsoft.com/office/drawing/2014/main" id="{0E9A25B4-71DE-45C7-A2F7-BF68DE11D90E}"/>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effectLst/>
                <a:latin typeface="Calibri" panose="020F0502020204030204" pitchFamily="34" charset="0"/>
                <a:ea typeface="Calibri" panose="020F0502020204030204" pitchFamily="34" charset="0"/>
                <a:cs typeface="Mangal" panose="02040503050203030202" pitchFamily="18" charset="0"/>
              </a:rPr>
              <a:t>LITERATURE REVIEW </a:t>
            </a:r>
            <a:endParaRPr lang="en-IN" sz="4400" dirty="0">
              <a:solidFill>
                <a:srgbClr val="FFFFFF"/>
              </a:solidFill>
            </a:endParaRPr>
          </a:p>
        </p:txBody>
      </p:sp>
    </p:spTree>
    <p:extLst>
      <p:ext uri="{BB962C8B-B14F-4D97-AF65-F5344CB8AC3E}">
        <p14:creationId xmlns:p14="http://schemas.microsoft.com/office/powerpoint/2010/main" val="23685179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9">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11">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13">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11" name="Rectangle 15">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BFD3E35-33A3-4281-A377-E450007C4EE5}"/>
              </a:ext>
            </a:extLst>
          </p:cNvPr>
          <p:cNvSpPr>
            <a:spLocks noGrp="1"/>
          </p:cNvSpPr>
          <p:nvPr>
            <p:ph type="title"/>
          </p:nvPr>
        </p:nvSpPr>
        <p:spPr>
          <a:xfrm>
            <a:off x="680321" y="2063262"/>
            <a:ext cx="3739279" cy="2661052"/>
          </a:xfrm>
        </p:spPr>
        <p:txBody>
          <a:bodyPr>
            <a:normAutofit/>
          </a:bodyPr>
          <a:lstStyle/>
          <a:p>
            <a:pPr algn="r"/>
            <a:r>
              <a:rPr lang="en-IN" sz="4400" dirty="0">
                <a:solidFill>
                  <a:srgbClr val="FFFFFF"/>
                </a:solidFill>
                <a:effectLst/>
                <a:latin typeface="Calibri" panose="020F0502020204030204" pitchFamily="34" charset="0"/>
                <a:ea typeface="Calibri" panose="020F0502020204030204" pitchFamily="34" charset="0"/>
                <a:cs typeface="Mangal" panose="02040503050203030202" pitchFamily="18" charset="0"/>
              </a:rPr>
              <a:t>PROBLEM STATEMENT </a:t>
            </a:r>
            <a:endParaRPr lang="en-IN" sz="4400" dirty="0">
              <a:solidFill>
                <a:srgbClr val="FFFFFF"/>
              </a:solidFill>
            </a:endParaRPr>
          </a:p>
        </p:txBody>
      </p:sp>
      <p:sp>
        <p:nvSpPr>
          <p:cNvPr id="3" name="Content Placeholder 2">
            <a:extLst>
              <a:ext uri="{FF2B5EF4-FFF2-40B4-BE49-F238E27FC236}">
                <a16:creationId xmlns:a16="http://schemas.microsoft.com/office/drawing/2014/main" id="{4E2CA87B-48E3-4301-8EBF-3B8AB7C12D86}"/>
              </a:ext>
            </a:extLst>
          </p:cNvPr>
          <p:cNvSpPr>
            <a:spLocks noGrp="1"/>
          </p:cNvSpPr>
          <p:nvPr>
            <p:ph idx="1"/>
          </p:nvPr>
        </p:nvSpPr>
        <p:spPr>
          <a:xfrm>
            <a:off x="5287995" y="661106"/>
            <a:ext cx="6257362" cy="5503101"/>
          </a:xfrm>
        </p:spPr>
        <p:txBody>
          <a:bodyPr anchor="ctr">
            <a:normAutofit/>
          </a:bodyPr>
          <a:lstStyle/>
          <a:p>
            <a:pPr algn="just"/>
            <a:r>
              <a:rPr lang="en-GB"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Social media for news consumption is a double edged sword. On the one Hand, its low cost , easy access and rapid circulation of information lead people to consume news from social media. On the other Hand, it enables the wide spread of ‘fake news’ i.e. low quality news with intentionally false information. Therefore , Fake News detection on social media has recently become an appearing research that is attracting tremendous attention. Fake news detection on social media presents unique characteristics and challenges that make existing detection algorithms from traditional news media ineffective or not applicable. Fake news is intentionally written to mislead readers to believe false information.</a:t>
            </a:r>
            <a:endParaRPr lang="en-IN" sz="20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p>
            <a:endParaRPr lang="en-IN" sz="2000" dirty="0">
              <a:solidFill>
                <a:srgbClr val="FFFFFF"/>
              </a:solidFill>
            </a:endParaRPr>
          </a:p>
        </p:txBody>
      </p:sp>
    </p:spTree>
    <p:extLst>
      <p:ext uri="{BB962C8B-B14F-4D97-AF65-F5344CB8AC3E}">
        <p14:creationId xmlns:p14="http://schemas.microsoft.com/office/powerpoint/2010/main" val="31612355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547</TotalTime>
  <Words>1943</Words>
  <Application>Microsoft Office PowerPoint</Application>
  <PresentationFormat>Widescreen</PresentationFormat>
  <Paragraphs>153</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Symbol</vt:lpstr>
      <vt:lpstr>Times New Roman</vt:lpstr>
      <vt:lpstr>Trebuchet MS</vt:lpstr>
      <vt:lpstr>Wingdings</vt:lpstr>
      <vt:lpstr>Berlin</vt:lpstr>
      <vt:lpstr>FAKE NEWS DETECTION</vt:lpstr>
      <vt:lpstr>INDEX</vt:lpstr>
      <vt:lpstr>ABSTRACT</vt:lpstr>
      <vt:lpstr>INTRODUCTION</vt:lpstr>
      <vt:lpstr>INTRODUCTION</vt:lpstr>
      <vt:lpstr>INTRODUCTION</vt:lpstr>
      <vt:lpstr>LITERATURE REVIEW </vt:lpstr>
      <vt:lpstr>LITERATURE REVIEW </vt:lpstr>
      <vt:lpstr>PROBLEM STATEMENT </vt:lpstr>
      <vt:lpstr>OBJECTIVE</vt:lpstr>
      <vt:lpstr>Use case Diagram</vt:lpstr>
      <vt:lpstr>DFD Level 0</vt:lpstr>
      <vt:lpstr>DFD Level 1</vt:lpstr>
      <vt:lpstr>PowerPoint Presentation</vt:lpstr>
      <vt:lpstr>PowerPoint Presentation</vt:lpstr>
      <vt:lpstr>PowerPoint Presentation</vt:lpstr>
      <vt:lpstr>Component Diagram</vt:lpstr>
      <vt:lpstr>Deployment Diagram</vt:lpstr>
      <vt:lpstr>REQUIREMENT ANALYSIS</vt:lpstr>
      <vt:lpstr>ONLINE SURVEY</vt:lpstr>
      <vt:lpstr>ONLINE SURVEY</vt:lpstr>
      <vt:lpstr>TESTING</vt:lpstr>
      <vt:lpstr>TESTING</vt:lpstr>
      <vt:lpstr>TESTING</vt:lpstr>
      <vt:lpstr>TESTING</vt:lpstr>
      <vt:lpstr>IMPLEMENTATION</vt:lpstr>
      <vt:lpstr>IMPLEMENTATION</vt:lpstr>
      <vt:lpstr>IMPLEMENTATION</vt:lpstr>
      <vt:lpstr>IMPLEMENTATION</vt:lpstr>
      <vt:lpstr>IMPLEMENTATION</vt:lpstr>
      <vt:lpstr>Implementation</vt:lpstr>
      <vt:lpstr>IMPLEMENTATION</vt:lpstr>
      <vt:lpstr>Conclusion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ADITI SHARMA</dc:creator>
  <cp:lastModifiedBy>ARNAV SENGAR</cp:lastModifiedBy>
  <cp:revision>17</cp:revision>
  <dcterms:created xsi:type="dcterms:W3CDTF">2021-06-04T11:24:28Z</dcterms:created>
  <dcterms:modified xsi:type="dcterms:W3CDTF">2021-06-14T11:36:18Z</dcterms:modified>
</cp:coreProperties>
</file>

<file path=docProps/thumbnail.jpeg>
</file>